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23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12F5-3D31-0942-9266-4547FA7EDF7B}" type="datetimeFigureOut">
              <a:rPr lang="es-ES" smtClean="0"/>
              <a:t>6/11/19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81FC-CEBF-BC40-9C84-E2D2C5C572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6997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12F5-3D31-0942-9266-4547FA7EDF7B}" type="datetimeFigureOut">
              <a:rPr lang="es-ES" smtClean="0"/>
              <a:t>6/11/19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81FC-CEBF-BC40-9C84-E2D2C5C572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543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12F5-3D31-0942-9266-4547FA7EDF7B}" type="datetimeFigureOut">
              <a:rPr lang="es-ES" smtClean="0"/>
              <a:t>6/11/19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81FC-CEBF-BC40-9C84-E2D2C5C572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6518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ECBA0-3EC2-3F42-A9AB-B9024BA0B13F}" type="slidenum">
              <a:rPr lang="gl-ES"/>
              <a:pPr>
                <a:defRPr/>
              </a:pPr>
              <a:t>‹Nr.›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2917747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fecha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0DB19-870D-7C4F-B68E-9E4E6491BDCD}" type="slidenum">
              <a:rPr lang="gl-ES"/>
              <a:pPr>
                <a:defRPr/>
              </a:pPr>
              <a:t>‹Nr.›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377785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4F45F-8562-D240-A187-C8317C1FE42B}" type="slidenum">
              <a:rPr lang="gl-ES"/>
              <a:pPr>
                <a:defRPr/>
              </a:pPr>
              <a:t>‹Nr.›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856077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566738" y="304800"/>
            <a:ext cx="8008937" cy="571500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gl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C7AAF-7D72-D546-8728-5CB136E15E8D}" type="slidenum">
              <a:rPr lang="gl-ES"/>
              <a:pPr>
                <a:defRPr/>
              </a:pPr>
              <a:t>‹Nr.›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67785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12F5-3D31-0942-9266-4547FA7EDF7B}" type="datetimeFigureOut">
              <a:rPr lang="es-ES" smtClean="0"/>
              <a:t>6/11/19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81FC-CEBF-BC40-9C84-E2D2C5C572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7631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12F5-3D31-0942-9266-4547FA7EDF7B}" type="datetimeFigureOut">
              <a:rPr lang="es-ES" smtClean="0"/>
              <a:t>6/11/19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81FC-CEBF-BC40-9C84-E2D2C5C572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809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12F5-3D31-0942-9266-4547FA7EDF7B}" type="datetimeFigureOut">
              <a:rPr lang="es-ES" smtClean="0"/>
              <a:t>6/11/19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81FC-CEBF-BC40-9C84-E2D2C5C572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004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12F5-3D31-0942-9266-4547FA7EDF7B}" type="datetimeFigureOut">
              <a:rPr lang="es-ES" smtClean="0"/>
              <a:t>6/11/19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81FC-CEBF-BC40-9C84-E2D2C5C572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20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12F5-3D31-0942-9266-4547FA7EDF7B}" type="datetimeFigureOut">
              <a:rPr lang="es-ES" smtClean="0"/>
              <a:t>6/11/19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81FC-CEBF-BC40-9C84-E2D2C5C572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87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12F5-3D31-0942-9266-4547FA7EDF7B}" type="datetimeFigureOut">
              <a:rPr lang="es-ES" smtClean="0"/>
              <a:t>6/11/19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81FC-CEBF-BC40-9C84-E2D2C5C572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16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12F5-3D31-0942-9266-4547FA7EDF7B}" type="datetimeFigureOut">
              <a:rPr lang="es-ES" smtClean="0"/>
              <a:t>6/11/19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81FC-CEBF-BC40-9C84-E2D2C5C572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081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212F5-3D31-0942-9266-4547FA7EDF7B}" type="datetimeFigureOut">
              <a:rPr lang="es-ES" smtClean="0"/>
              <a:t>6/11/19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B81FC-CEBF-BC40-9C84-E2D2C5C572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3380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212F5-3D31-0942-9266-4547FA7EDF7B}" type="datetimeFigureOut">
              <a:rPr lang="es-ES" smtClean="0"/>
              <a:t>6/11/19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B81FC-CEBF-BC40-9C84-E2D2C5C57265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7968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Documento_de_Microsoft_Word1.docx"/><Relationship Id="rId6" Type="http://schemas.openxmlformats.org/officeDocument/2006/relationships/image" Target="../media/image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../Im%C2%B7genes%20de%20Arte/Visigodo/Arquitectura/Arco.jpg" TargetMode="External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hyperlink" Target="..%5CIm%C3%A1genes%20de%20Arte%5CVisigodo%5CArquitectura%5CQuintanilla%20de%20las%20Vi%C3%B1as.%20%20Exterior.jpg" TargetMode="External"/><Relationship Id="rId12" Type="http://schemas.openxmlformats.org/officeDocument/2006/relationships/image" Target="../media/image33.jpeg"/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8.jpeg"/><Relationship Id="rId3" Type="http://schemas.openxmlformats.org/officeDocument/2006/relationships/hyperlink" Target="..%5CIm%C3%A1genes%20de%20Arte%5CVisigodo%5CArquitectura%5CSanta%20Comba%20de%20Bande.%20Exterior.jpg" TargetMode="External"/><Relationship Id="rId4" Type="http://schemas.openxmlformats.org/officeDocument/2006/relationships/image" Target="../media/image29.jpeg"/><Relationship Id="rId5" Type="http://schemas.openxmlformats.org/officeDocument/2006/relationships/hyperlink" Target="..%5CIm%C3%A1genes%20de%20Arte%5CVisigodo%5CArquitectura%5CSan%20Pedro%20de%20la%20Nave.%20Planta.jpg" TargetMode="External"/><Relationship Id="rId6" Type="http://schemas.openxmlformats.org/officeDocument/2006/relationships/image" Target="../media/image30.jpeg"/><Relationship Id="rId7" Type="http://schemas.openxmlformats.org/officeDocument/2006/relationships/hyperlink" Target="..%5CIm%C3%A1genes%20de%20Arte%5CVisigodo%5CArquitectura%5CSan%20Pedro%20de%20la%20Nave.%20Exterior.jpg" TargetMode="External"/><Relationship Id="rId8" Type="http://schemas.openxmlformats.org/officeDocument/2006/relationships/image" Target="../media/image31.jpeg"/><Relationship Id="rId9" Type="http://schemas.openxmlformats.org/officeDocument/2006/relationships/hyperlink" Target="..%5CIm%C3%A1genes%20de%20Arte%5CVisigodo%5CArquitectura%5CQuintanilla%20de%20las%20Vi%C3%B1as.%20Planta.jpg" TargetMode="External"/><Relationship Id="rId10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jpeg"/><Relationship Id="rId3" Type="http://schemas.openxmlformats.org/officeDocument/2006/relationships/image" Target="file://localhost/http://www.1romanico.com/004/images/fotos/00008700.jpg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3.jpeg"/><Relationship Id="rId3" Type="http://schemas.openxmlformats.org/officeDocument/2006/relationships/image" Target="file://localhost/http://www.arteguias.com/imagenes3/santa-comba-bande.jpg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4.jpeg"/><Relationship Id="rId3" Type="http://schemas.openxmlformats.org/officeDocument/2006/relationships/image" Target="file://localhost/http://ruizmaso.blogspot.es/img/SanPedrodeNave01.jpeg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http://ruizmaso.blogspot.es/img/SanPedrodeNave01.jpeg" TargetMode="External"/><Relationship Id="rId4" Type="http://schemas.openxmlformats.org/officeDocument/2006/relationships/image" Target="../media/image45.jpeg"/><Relationship Id="rId5" Type="http://schemas.openxmlformats.org/officeDocument/2006/relationships/image" Target="file://localhost/http://www.artehistoria.jcyl.es/artesp/jpg/AUI19842.jpg" TargetMode="Externa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4.jpeg"/><Relationship Id="rId3" Type="http://schemas.openxmlformats.org/officeDocument/2006/relationships/image" Target="file://localhost/http://ruizmaso.blogspot.es/img/SanPedrodeNave01.jpeg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http://upload.wikimedia.org/wikipedia/commons/4/44/Wisi_San_Pedro_de_la_Nave_e_chapiteau_a.jpg" TargetMode="External"/><Relationship Id="rId4" Type="http://schemas.openxmlformats.org/officeDocument/2006/relationships/image" Target="../media/image47.jpeg"/><Relationship Id="rId5" Type="http://schemas.openxmlformats.org/officeDocument/2006/relationships/image" Target="file://localhost/http://bp2.blogger.com/_45wVsBbf1fE/SHmW0Hnj0iI/AAAAAAAAAOE/mJofOUy72Xk/s400/san_pedro_de_la_nave_capitel_abrahan.jpg" TargetMode="Externa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http://upload.wikimedia.org/wikipedia/commons/4/44/Wisi_San_Pedro_de_la_Nave_e_chapiteau_a.jpg" TargetMode="External"/><Relationship Id="rId4" Type="http://schemas.openxmlformats.org/officeDocument/2006/relationships/image" Target="../media/image47.jpeg"/><Relationship Id="rId5" Type="http://schemas.openxmlformats.org/officeDocument/2006/relationships/image" Target="file://localhost/http://bp2.blogger.com/_45wVsBbf1fE/SHmW0Hnj0iI/AAAAAAAAAOE/mJofOUy72Xk/s400/san_pedro_de_la_nave_capitel_abrahan.jpg" TargetMode="Externa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http://upload.wikimedia.org/wikipedia/commons/4/44/Wisi_San_Pedro_de_la_Nave_e_chapiteau_a.jpg" TargetMode="External"/><Relationship Id="rId4" Type="http://schemas.openxmlformats.org/officeDocument/2006/relationships/image" Target="../media/image47.jpeg"/><Relationship Id="rId5" Type="http://schemas.openxmlformats.org/officeDocument/2006/relationships/image" Target="file://localhost/http://bp2.blogger.com/_45wVsBbf1fE/SHmW0Hnj0iI/AAAAAAAAAOE/mJofOUy72Xk/s400/san_pedro_de_la_nave_capitel_abrahan.jpg" TargetMode="Externa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http://trapatroles.files.wordpress.com/2007/10/banos-de-cerrato.jpg" TargetMode="External"/><Relationship Id="rId4" Type="http://schemas.openxmlformats.org/officeDocument/2006/relationships/image" Target="../media/image50.png"/><Relationship Id="rId5" Type="http://schemas.openxmlformats.org/officeDocument/2006/relationships/image" Target="file://localhost/http://3.bp.blogspot.com/_I5SrY7CijKY/Sa16Fc7SFVI/AAAAAAAAAsE/szZBlKTeIhk/s400/planta_san_juan_de_ba%25C3%25B1os_visigodos.gif" TargetMode="External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6575" y="1276350"/>
            <a:ext cx="7988300" cy="4259263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gl-ES" sz="4800">
                <a:latin typeface="Calibri" charset="0"/>
              </a:rPr>
              <a:t>A ARTE PRERROMÁNICA</a:t>
            </a:r>
            <a:br>
              <a:rPr lang="gl-ES" sz="4800">
                <a:latin typeface="Calibri" charset="0"/>
              </a:rPr>
            </a:br>
            <a:r>
              <a:rPr lang="gl-ES" sz="4800">
                <a:latin typeface="Calibri" charset="0"/>
              </a:rPr>
              <a:t/>
            </a:r>
            <a:br>
              <a:rPr lang="gl-ES" sz="4800">
                <a:latin typeface="Calibri" charset="0"/>
              </a:rPr>
            </a:br>
            <a:r>
              <a:rPr lang="gl-ES" sz="4800">
                <a:latin typeface="Calibri" charset="0"/>
              </a:rPr>
              <a:t>a arte visigoda</a:t>
            </a:r>
            <a:br>
              <a:rPr lang="gl-ES" sz="4800">
                <a:latin typeface="Calibri" charset="0"/>
              </a:rPr>
            </a:br>
            <a:r>
              <a:rPr lang="gl-ES" sz="4800">
                <a:latin typeface="Calibri" charset="0"/>
              </a:rPr>
              <a:t>a arte asturiana</a:t>
            </a:r>
            <a:br>
              <a:rPr lang="gl-ES" sz="4800">
                <a:latin typeface="Calibri" charset="0"/>
              </a:rPr>
            </a:br>
            <a:r>
              <a:rPr lang="gl-ES" sz="4800">
                <a:latin typeface="Calibri" charset="0"/>
              </a:rPr>
              <a:t>a arte mozárabe</a:t>
            </a:r>
          </a:p>
        </p:txBody>
      </p:sp>
    </p:spTree>
    <p:extLst>
      <p:ext uri="{BB962C8B-B14F-4D97-AF65-F5344CB8AC3E}">
        <p14:creationId xmlns:p14="http://schemas.microsoft.com/office/powerpoint/2010/main" val="3021052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792288"/>
            <a:ext cx="3927053" cy="355870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000" dirty="0" err="1" smtClean="0"/>
              <a:t>Aqui</a:t>
            </a:r>
            <a:r>
              <a:rPr lang="es-ES" sz="2000" dirty="0" smtClean="0"/>
              <a:t> </a:t>
            </a:r>
            <a:r>
              <a:rPr lang="es-ES" sz="2000" dirty="0"/>
              <a:t>arrinconaron </a:t>
            </a:r>
            <a:r>
              <a:rPr lang="es-ES" sz="2000" dirty="0" err="1"/>
              <a:t>aos</a:t>
            </a:r>
            <a:r>
              <a:rPr lang="es-ES" sz="2000" dirty="0"/>
              <a:t> suevos no NW e </a:t>
            </a:r>
            <a:r>
              <a:rPr lang="es-ES" sz="2000" dirty="0" smtClean="0"/>
              <a:t>derrotaron </a:t>
            </a:r>
            <a:r>
              <a:rPr lang="es-ES" sz="2000" dirty="0" err="1"/>
              <a:t>aos</a:t>
            </a:r>
            <a:r>
              <a:rPr lang="es-ES" sz="2000" dirty="0"/>
              <a:t> bizantinos que estaban no SE.</a:t>
            </a:r>
            <a:r>
              <a:rPr lang="es-ES" sz="2000" dirty="0" smtClean="0"/>
              <a:t>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s-ES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b="1" dirty="0"/>
              <a:t>Crearon o </a:t>
            </a:r>
            <a:r>
              <a:rPr lang="es-ES" sz="2000" b="1" dirty="0" err="1"/>
              <a:t>primeiro</a:t>
            </a:r>
            <a:r>
              <a:rPr lang="es-ES" sz="2000" b="1" dirty="0"/>
              <a:t> estado </a:t>
            </a:r>
            <a:r>
              <a:rPr lang="es-ES" sz="2000" b="1" dirty="0" err="1"/>
              <a:t>independente</a:t>
            </a:r>
            <a:r>
              <a:rPr lang="es-ES" sz="2000" b="1" dirty="0"/>
              <a:t> da península: o reino visigodo</a:t>
            </a:r>
            <a:r>
              <a:rPr lang="es-ES" sz="2000" dirty="0"/>
              <a:t>. </a:t>
            </a:r>
            <a:endParaRPr lang="es-ES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s-ES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s-ES" sz="2000" dirty="0"/>
              <a:t>A arte visigoda </a:t>
            </a:r>
            <a:r>
              <a:rPr lang="es-ES" sz="2000" dirty="0" err="1"/>
              <a:t>desenvolve</a:t>
            </a:r>
            <a:r>
              <a:rPr lang="es-ES" sz="2000" dirty="0"/>
              <a:t> n a península antes da </a:t>
            </a:r>
            <a:r>
              <a:rPr lang="es-ES" sz="2000" dirty="0" err="1"/>
              <a:t>chegada</a:t>
            </a:r>
            <a:r>
              <a:rPr lang="es-ES" sz="2000" dirty="0"/>
              <a:t> dos </a:t>
            </a:r>
            <a:r>
              <a:rPr lang="es-ES" sz="2000" dirty="0" err="1"/>
              <a:t>musulmáns</a:t>
            </a:r>
            <a:r>
              <a:rPr lang="es-ES" sz="2000" dirty="0"/>
              <a:t>  no ano 711</a:t>
            </a:r>
            <a:r>
              <a:rPr lang="es-ES" sz="2000" dirty="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" sz="2000" dirty="0"/>
          </a:p>
          <a:p>
            <a:pPr eaLnBrk="1" hangingPunct="1">
              <a:lnSpc>
                <a:spcPct val="80000"/>
              </a:lnSpc>
              <a:defRPr/>
            </a:pPr>
            <a:endParaRPr lang="es-ES" sz="2400" dirty="0"/>
          </a:p>
          <a:p>
            <a:pPr eaLnBrk="1" hangingPunct="1">
              <a:lnSpc>
                <a:spcPct val="80000"/>
              </a:lnSpc>
              <a:defRPr/>
            </a:pPr>
            <a:endParaRPr lang="gl-ES" sz="2400" dirty="0">
              <a:latin typeface="Calibri" charset="0"/>
            </a:endParaRPr>
          </a:p>
        </p:txBody>
      </p:sp>
      <p:pic>
        <p:nvPicPr>
          <p:cNvPr id="14346" name="Picture 10" descr="Los+visigodos+y+las+lenguas+germana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2060575"/>
            <a:ext cx="4013200" cy="3794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685800"/>
          </a:xfrm>
          <a:solidFill>
            <a:srgbClr val="AFBAAA"/>
          </a:solidFill>
        </p:spPr>
        <p:txBody>
          <a:bodyPr/>
          <a:lstStyle/>
          <a:p>
            <a:pPr algn="l" eaLnBrk="1" hangingPunct="1"/>
            <a:r>
              <a:rPr lang="gl-ES" sz="2000" b="1">
                <a:latin typeface="Calibri" charset="0"/>
              </a:rPr>
              <a:t>O prerrománico na península ibérica:  arte visigoda</a:t>
            </a:r>
          </a:p>
        </p:txBody>
      </p:sp>
    </p:spTree>
    <p:extLst>
      <p:ext uri="{BB962C8B-B14F-4D97-AF65-F5344CB8AC3E}">
        <p14:creationId xmlns:p14="http://schemas.microsoft.com/office/powerpoint/2010/main" val="1379953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81963" cy="531813"/>
          </a:xfrm>
          <a:solidFill>
            <a:srgbClr val="AFBAAA"/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gl-ES" sz="2000" dirty="0" smtClean="0">
                <a:ea typeface="+mj-ea"/>
                <a:cs typeface="+mj-cs"/>
              </a:rPr>
              <a:t/>
            </a:r>
            <a:br>
              <a:rPr lang="gl-ES" sz="2000" dirty="0" smtClean="0">
                <a:ea typeface="+mj-ea"/>
                <a:cs typeface="+mj-cs"/>
              </a:rPr>
            </a:br>
            <a:r>
              <a:rPr lang="gl-ES" sz="2000" dirty="0" smtClean="0">
                <a:ea typeface="+mj-ea"/>
                <a:cs typeface="+mj-cs"/>
              </a:rPr>
              <a:t> </a:t>
            </a:r>
            <a:r>
              <a:rPr lang="gl-ES" sz="2000" b="1" dirty="0" smtClean="0">
                <a:ea typeface="+mj-ea"/>
                <a:cs typeface="+mj-cs"/>
              </a:rPr>
              <a:t>O prerrománico na península ibérica:  arte visigoda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4675" y="1670050"/>
            <a:ext cx="2846388" cy="36242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gl-ES" sz="2000" dirty="0">
                <a:latin typeface="Calibri" charset="0"/>
              </a:rPr>
              <a:t>En xeral pódese dicir que os pobos bárbaros fixeron escasas contribucións no terreo da </a:t>
            </a:r>
            <a:r>
              <a:rPr lang="gl-ES" sz="2000" dirty="0" smtClean="0">
                <a:latin typeface="Calibri" charset="0"/>
              </a:rPr>
              <a:t>arte pero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gl-ES" sz="2000" dirty="0">
              <a:latin typeface="Calibri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gl-ES" sz="2000" dirty="0" smtClean="0">
              <a:latin typeface="Calibri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gl-ES" sz="2000" dirty="0" smtClean="0">
                <a:latin typeface="Calibri" charset="0"/>
              </a:rPr>
              <a:t> </a:t>
            </a:r>
            <a:r>
              <a:rPr lang="gl-ES" sz="2000" b="1" dirty="0">
                <a:latin typeface="Calibri" charset="0"/>
              </a:rPr>
              <a:t>son os visigodos os que lograron os máis interesantes resultados</a:t>
            </a:r>
            <a:r>
              <a:rPr lang="gl-ES" sz="2000" dirty="0">
                <a:latin typeface="Calibri" charset="0"/>
              </a:rPr>
              <a:t>.</a:t>
            </a:r>
            <a:endParaRPr lang="gl-ES" sz="2000" b="1" dirty="0">
              <a:latin typeface="Calibri" charset="0"/>
            </a:endParaRPr>
          </a:p>
          <a:p>
            <a:pPr algn="just" eaLnBrk="1" hangingPunct="1">
              <a:lnSpc>
                <a:spcPct val="80000"/>
              </a:lnSpc>
              <a:buFont typeface="Wingdings" charset="0"/>
              <a:buAutoNum type="arabicPeriod"/>
              <a:defRPr/>
            </a:pPr>
            <a:endParaRPr lang="gl-ES" sz="2000" dirty="0">
              <a:latin typeface="Calibri" charset="0"/>
            </a:endParaRPr>
          </a:p>
        </p:txBody>
      </p:sp>
      <p:pic>
        <p:nvPicPr>
          <p:cNvPr id="16388" name="Picture 4" descr="Los+visigodos+y+las+lenguas+germana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9425" y="1484313"/>
            <a:ext cx="4295775" cy="406241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353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126413" cy="676275"/>
          </a:xfrm>
          <a:solidFill>
            <a:srgbClr val="AFBAAA"/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gl-ES" sz="2000" dirty="0" smtClean="0">
                <a:ea typeface="+mj-ea"/>
                <a:cs typeface="+mj-cs"/>
              </a:rPr>
              <a:t/>
            </a:r>
            <a:br>
              <a:rPr lang="gl-ES" sz="2000" dirty="0" smtClean="0">
                <a:ea typeface="+mj-ea"/>
                <a:cs typeface="+mj-cs"/>
              </a:rPr>
            </a:br>
            <a:r>
              <a:rPr lang="gl-ES" sz="2000" dirty="0" smtClean="0">
                <a:ea typeface="+mj-ea"/>
                <a:cs typeface="+mj-cs"/>
              </a:rPr>
              <a:t> </a:t>
            </a:r>
            <a:r>
              <a:rPr lang="gl-ES" sz="2000" b="1" dirty="0" smtClean="0">
                <a:ea typeface="+mj-ea"/>
                <a:cs typeface="+mj-cs"/>
              </a:rPr>
              <a:t>O prerrománico na península ibérica:  arte visigoda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484313"/>
            <a:ext cx="3949700" cy="44450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gl-ES" sz="2000" b="1" dirty="0" smtClean="0">
                <a:ea typeface="+mn-ea"/>
                <a:cs typeface="+mn-cs"/>
              </a:rPr>
              <a:t>A arte visigoda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charset="0"/>
              <a:buNone/>
              <a:defRPr/>
            </a:pPr>
            <a:endParaRPr lang="gl-ES" sz="2000" b="1" dirty="0">
              <a:ea typeface="+mn-ea"/>
              <a:cs typeface="+mn-cs"/>
            </a:endParaRPr>
          </a:p>
          <a:p>
            <a:pPr marL="0" indent="0">
              <a:buFont typeface="Arial" charset="0"/>
              <a:buNone/>
              <a:defRPr/>
            </a:pPr>
            <a:r>
              <a:rPr lang="es-ES" sz="2000" dirty="0" smtClean="0"/>
              <a:t>Podemos </a:t>
            </a:r>
            <a:r>
              <a:rPr lang="es-ES" sz="2000" dirty="0"/>
              <a:t>establecer dúas etapas </a:t>
            </a:r>
            <a:r>
              <a:rPr lang="es-ES" sz="2000" dirty="0" err="1"/>
              <a:t>na</a:t>
            </a:r>
            <a:r>
              <a:rPr lang="es-ES" sz="2000" dirty="0"/>
              <a:t> arte visigoda que coinciden coa evolución política:</a:t>
            </a:r>
          </a:p>
          <a:p>
            <a:pPr>
              <a:defRPr/>
            </a:pPr>
            <a:endParaRPr lang="es-ES" sz="2000" dirty="0"/>
          </a:p>
          <a:p>
            <a:pPr>
              <a:buFont typeface="Wingdings" charset="2"/>
              <a:buChar char="ü"/>
              <a:defRPr/>
            </a:pPr>
            <a:r>
              <a:rPr lang="es-ES" sz="2000" dirty="0"/>
              <a:t>A</a:t>
            </a:r>
            <a:r>
              <a:rPr lang="es-ES" sz="2000" dirty="0" smtClean="0"/>
              <a:t>rte </a:t>
            </a:r>
            <a:r>
              <a:rPr lang="es-ES" sz="2000" dirty="0"/>
              <a:t>antes de </a:t>
            </a:r>
            <a:r>
              <a:rPr lang="es-ES" sz="2000" dirty="0" err="1"/>
              <a:t>Recaredo</a:t>
            </a:r>
            <a:endParaRPr lang="es-ES" sz="2000" dirty="0"/>
          </a:p>
          <a:p>
            <a:pPr>
              <a:buFont typeface="Wingdings" charset="2"/>
              <a:buChar char="ü"/>
              <a:defRPr/>
            </a:pPr>
            <a:r>
              <a:rPr lang="es-ES" sz="2000" dirty="0" err="1"/>
              <a:t>Despois</a:t>
            </a:r>
            <a:r>
              <a:rPr lang="es-ES" sz="2000" dirty="0"/>
              <a:t> do 587: cando se produce a conversión de </a:t>
            </a:r>
            <a:r>
              <a:rPr lang="es-ES" sz="2000" dirty="0" err="1"/>
              <a:t>Recaredo</a:t>
            </a:r>
            <a:r>
              <a:rPr lang="es-ES" sz="2000" dirty="0"/>
              <a:t> </a:t>
            </a:r>
            <a:r>
              <a:rPr lang="es-ES" sz="2000" dirty="0" err="1"/>
              <a:t>ao</a:t>
            </a:r>
            <a:r>
              <a:rPr lang="es-ES" sz="2000" dirty="0"/>
              <a:t> </a:t>
            </a:r>
            <a:r>
              <a:rPr lang="es-ES" sz="2000" dirty="0" err="1"/>
              <a:t>crisitanismo</a:t>
            </a:r>
            <a:r>
              <a:rPr lang="es-ES" sz="2000" dirty="0"/>
              <a:t> e os visigodos abandonan o arrianismo</a:t>
            </a:r>
            <a:r>
              <a:rPr lang="es-ES" sz="2000" dirty="0" smtClean="0"/>
              <a:t>.</a:t>
            </a:r>
          </a:p>
          <a:p>
            <a:pPr>
              <a:buFont typeface="Wingdings" charset="2"/>
              <a:buChar char="ü"/>
              <a:defRPr/>
            </a:pPr>
            <a:endParaRPr lang="es-ES" sz="2000" dirty="0"/>
          </a:p>
          <a:p>
            <a:pPr marL="0" indent="0">
              <a:buFont typeface="Arial" charset="0"/>
              <a:buNone/>
              <a:defRPr/>
            </a:pPr>
            <a:r>
              <a:rPr lang="es-ES" sz="2000" dirty="0" smtClean="0"/>
              <a:t> </a:t>
            </a:r>
            <a:r>
              <a:rPr lang="es-ES" sz="2000" dirty="0"/>
              <a:t>A esta etapa </a:t>
            </a:r>
            <a:r>
              <a:rPr lang="es-ES" sz="2000" dirty="0" err="1"/>
              <a:t>pertence</a:t>
            </a:r>
            <a:r>
              <a:rPr lang="es-ES" sz="2000" dirty="0"/>
              <a:t> a </a:t>
            </a:r>
            <a:r>
              <a:rPr lang="es-ES" sz="2000" dirty="0" err="1"/>
              <a:t>maioría</a:t>
            </a:r>
            <a:r>
              <a:rPr lang="es-ES" sz="2000" dirty="0"/>
              <a:t> dos monumentos visigodos que son </a:t>
            </a:r>
            <a:r>
              <a:rPr lang="es-ES" sz="2000" dirty="0" err="1"/>
              <a:t>construcións</a:t>
            </a:r>
            <a:r>
              <a:rPr lang="es-ES" sz="2000" dirty="0"/>
              <a:t> </a:t>
            </a:r>
            <a:r>
              <a:rPr lang="es-ES" sz="2000" dirty="0" err="1"/>
              <a:t>relixiosas</a:t>
            </a:r>
            <a:r>
              <a:rPr lang="es-ES" sz="2000" dirty="0"/>
              <a:t>.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gl-ES" sz="2000" dirty="0" smtClean="0">
              <a:ea typeface="+mn-ea"/>
              <a:cs typeface="+mn-cs"/>
            </a:endParaRPr>
          </a:p>
          <a:p>
            <a:pPr marL="457200" indent="-457200" eaLnBrk="1" fontAlgn="auto" hangingPunct="1">
              <a:lnSpc>
                <a:spcPct val="80000"/>
              </a:lnSpc>
              <a:spcAft>
                <a:spcPts val="0"/>
              </a:spcAft>
              <a:buFont typeface="+mj-lt"/>
              <a:buAutoNum type="arabicPeriod"/>
              <a:defRPr/>
            </a:pPr>
            <a:endParaRPr lang="gl-ES" sz="2000" dirty="0" smtClean="0">
              <a:ea typeface="+mn-ea"/>
              <a:cs typeface="+mn-cs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" charset="0"/>
              <a:buNone/>
              <a:defRPr/>
            </a:pPr>
            <a:r>
              <a:rPr lang="gl-ES" sz="2000" dirty="0" smtClean="0">
                <a:ea typeface="+mn-ea"/>
                <a:cs typeface="+mn-cs"/>
              </a:rPr>
              <a:t> </a:t>
            </a:r>
          </a:p>
        </p:txBody>
      </p:sp>
      <p:pic>
        <p:nvPicPr>
          <p:cNvPr id="17419" name="Picture 11" descr="Conversi%C3%B3n%20de%20Recaredo%20-%2058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0463" y="1987550"/>
            <a:ext cx="3730625" cy="29035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7264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129588" cy="676275"/>
          </a:xfrm>
          <a:solidFill>
            <a:srgbClr val="AFBAAA"/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gl-ES" sz="2000" dirty="0" smtClean="0">
                <a:ea typeface="+mj-ea"/>
                <a:cs typeface="+mj-cs"/>
              </a:rPr>
              <a:t/>
            </a:r>
            <a:br>
              <a:rPr lang="gl-ES" sz="2000" dirty="0" smtClean="0">
                <a:ea typeface="+mj-ea"/>
                <a:cs typeface="+mj-cs"/>
              </a:rPr>
            </a:br>
            <a:r>
              <a:rPr lang="gl-ES" sz="2000" dirty="0" smtClean="0">
                <a:ea typeface="+mj-ea"/>
                <a:cs typeface="+mj-cs"/>
              </a:rPr>
              <a:t> </a:t>
            </a:r>
            <a:r>
              <a:rPr lang="gl-ES" sz="2000" b="1" dirty="0" smtClean="0">
                <a:ea typeface="+mj-ea"/>
                <a:cs typeface="+mj-cs"/>
              </a:rPr>
              <a:t>O prerrománico na península ibérica:  arte visigoda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285875"/>
            <a:ext cx="3789362" cy="52387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s-ES" sz="1800" dirty="0"/>
              <a:t>En </a:t>
            </a:r>
            <a:r>
              <a:rPr lang="es-ES" sz="1800" b="1" dirty="0"/>
              <a:t>arquitectura </a:t>
            </a:r>
            <a:endParaRPr lang="es-ES" sz="1800" dirty="0"/>
          </a:p>
          <a:p>
            <a:pPr>
              <a:defRPr/>
            </a:pPr>
            <a:endParaRPr lang="es-ES" sz="1800" dirty="0"/>
          </a:p>
          <a:p>
            <a:pPr>
              <a:defRPr/>
            </a:pPr>
            <a:r>
              <a:rPr lang="es-ES" sz="1800" dirty="0"/>
              <a:t>Non </a:t>
            </a:r>
            <a:r>
              <a:rPr lang="es-ES" sz="1800" dirty="0" err="1"/>
              <a:t>teñen</a:t>
            </a:r>
            <a:r>
              <a:rPr lang="es-ES" sz="1800" dirty="0"/>
              <a:t> tradición arquitectónica. </a:t>
            </a:r>
          </a:p>
          <a:p>
            <a:pPr>
              <a:defRPr/>
            </a:pPr>
            <a:r>
              <a:rPr lang="es-ES" sz="1800" dirty="0"/>
              <a:t>Son </a:t>
            </a:r>
            <a:r>
              <a:rPr lang="es-ES" sz="1800" dirty="0" err="1"/>
              <a:t>herdeiros</a:t>
            </a:r>
            <a:r>
              <a:rPr lang="es-ES" sz="1800" dirty="0"/>
              <a:t> dos romanos e arte </a:t>
            </a:r>
            <a:r>
              <a:rPr lang="es-ES" sz="1800" dirty="0" err="1"/>
              <a:t>paleocristiá</a:t>
            </a:r>
            <a:r>
              <a:rPr lang="es-ES" sz="1800" dirty="0"/>
              <a:t> así como influencias </a:t>
            </a:r>
            <a:r>
              <a:rPr lang="es-ES" sz="1800" dirty="0" err="1"/>
              <a:t>orientais</a:t>
            </a:r>
            <a:r>
              <a:rPr lang="es-ES" sz="1800" dirty="0"/>
              <a:t>. </a:t>
            </a:r>
          </a:p>
          <a:p>
            <a:pPr marL="0" indent="0">
              <a:buFont typeface="Arial" charset="0"/>
              <a:buNone/>
              <a:defRPr/>
            </a:pPr>
            <a:endParaRPr lang="es-ES" sz="1800" dirty="0"/>
          </a:p>
          <a:p>
            <a:pPr marL="0" indent="0">
              <a:buFont typeface="Arial" charset="0"/>
              <a:buNone/>
              <a:defRPr/>
            </a:pPr>
            <a:r>
              <a:rPr lang="es-ES" sz="1800" dirty="0"/>
              <a:t>O </a:t>
            </a:r>
            <a:r>
              <a:rPr lang="es-ES" sz="1800" dirty="0" err="1"/>
              <a:t>máis</a:t>
            </a:r>
            <a:r>
              <a:rPr lang="es-ES" sz="1800" dirty="0"/>
              <a:t> </a:t>
            </a:r>
            <a:r>
              <a:rPr lang="es-ES" sz="1800" dirty="0" err="1"/>
              <a:t>salientable</a:t>
            </a:r>
            <a:r>
              <a:rPr lang="es-ES" sz="1800" dirty="0"/>
              <a:t>: </a:t>
            </a:r>
          </a:p>
          <a:p>
            <a:pPr marL="0" indent="0">
              <a:buFont typeface="Arial" charset="0"/>
              <a:buNone/>
              <a:defRPr/>
            </a:pPr>
            <a:r>
              <a:rPr lang="es-ES" sz="1800" dirty="0"/>
              <a:t> </a:t>
            </a:r>
          </a:p>
          <a:p>
            <a:pPr>
              <a:defRPr/>
            </a:pPr>
            <a:r>
              <a:rPr lang="es-ES" sz="1800" dirty="0"/>
              <a:t>Fan </a:t>
            </a:r>
            <a:r>
              <a:rPr lang="es-ES" sz="1800" dirty="0" err="1"/>
              <a:t>construcións</a:t>
            </a:r>
            <a:r>
              <a:rPr lang="es-ES" sz="1800" dirty="0"/>
              <a:t> </a:t>
            </a:r>
            <a:r>
              <a:rPr lang="es-ES" sz="1800" dirty="0" err="1"/>
              <a:t>relixiosas</a:t>
            </a:r>
            <a:r>
              <a:rPr lang="es-ES" sz="1800" dirty="0"/>
              <a:t> de </a:t>
            </a:r>
            <a:r>
              <a:rPr lang="es-ES" sz="1800" b="1" dirty="0" err="1"/>
              <a:t>pequeno</a:t>
            </a:r>
            <a:r>
              <a:rPr lang="es-ES" sz="1800" b="1" dirty="0"/>
              <a:t> tamaño </a:t>
            </a:r>
            <a:r>
              <a:rPr lang="es-ES" sz="1800" dirty="0"/>
              <a:t>no medio rural con </a:t>
            </a:r>
            <a:r>
              <a:rPr lang="es-ES" sz="1800" b="1" dirty="0"/>
              <a:t>formas cúbicas </a:t>
            </a:r>
            <a:r>
              <a:rPr lang="es-ES" sz="1800" dirty="0"/>
              <a:t>e distintas alturas</a:t>
            </a:r>
          </a:p>
          <a:p>
            <a:pPr>
              <a:defRPr/>
            </a:pPr>
            <a:r>
              <a:rPr lang="es-ES" sz="1800" b="1" dirty="0" err="1"/>
              <a:t>Empregan</a:t>
            </a:r>
            <a:r>
              <a:rPr lang="es-ES" sz="1800" b="1" dirty="0"/>
              <a:t> a </a:t>
            </a:r>
            <a:r>
              <a:rPr lang="es-ES" sz="1800" b="1" dirty="0" err="1"/>
              <a:t>pedra</a:t>
            </a:r>
            <a:r>
              <a:rPr lang="es-ES" sz="1800" b="1" dirty="0"/>
              <a:t> </a:t>
            </a:r>
            <a:r>
              <a:rPr lang="es-ES" sz="1800" dirty="0"/>
              <a:t>como material base, con sillares bastante ben </a:t>
            </a:r>
            <a:r>
              <a:rPr lang="es-ES" sz="1800" dirty="0" err="1"/>
              <a:t>traballados</a:t>
            </a:r>
            <a:r>
              <a:rPr lang="es-ES" sz="1800" dirty="0"/>
              <a:t> </a:t>
            </a:r>
            <a:r>
              <a:rPr lang="es-ES" sz="1800" dirty="0" err="1"/>
              <a:t>ou</a:t>
            </a:r>
            <a:r>
              <a:rPr lang="es-ES" sz="1800" dirty="0"/>
              <a:t> sillarejo</a:t>
            </a:r>
          </a:p>
          <a:p>
            <a:pPr eaLnBrk="1" hangingPunct="1">
              <a:lnSpc>
                <a:spcPct val="90000"/>
              </a:lnSpc>
              <a:defRPr/>
            </a:pPr>
            <a:endParaRPr lang="gl-ES" sz="2000" dirty="0">
              <a:latin typeface="Calibri" charset="0"/>
            </a:endParaRPr>
          </a:p>
        </p:txBody>
      </p:sp>
      <p:pic>
        <p:nvPicPr>
          <p:cNvPr id="19463" name="Picture 7" descr="20070712klphishes_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1989138"/>
            <a:ext cx="4572000" cy="267811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78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7958138" cy="676275"/>
          </a:xfrm>
          <a:solidFill>
            <a:srgbClr val="AFBAAA"/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gl-ES" sz="2000" dirty="0" smtClean="0">
                <a:ea typeface="+mj-ea"/>
                <a:cs typeface="+mj-cs"/>
              </a:rPr>
              <a:t/>
            </a:r>
            <a:br>
              <a:rPr lang="gl-ES" sz="2000" dirty="0" smtClean="0">
                <a:ea typeface="+mj-ea"/>
                <a:cs typeface="+mj-cs"/>
              </a:rPr>
            </a:br>
            <a:r>
              <a:rPr lang="gl-ES" sz="2000" dirty="0" smtClean="0">
                <a:ea typeface="+mj-ea"/>
                <a:cs typeface="+mj-cs"/>
              </a:rPr>
              <a:t> </a:t>
            </a:r>
            <a:r>
              <a:rPr lang="gl-ES" sz="2000" b="1" dirty="0" smtClean="0">
                <a:ea typeface="+mj-ea"/>
                <a:cs typeface="+mj-cs"/>
              </a:rPr>
              <a:t>O prerrománico na península ibérica:  arte visigoda</a:t>
            </a:r>
          </a:p>
        </p:txBody>
      </p:sp>
      <p:pic>
        <p:nvPicPr>
          <p:cNvPr id="20484" name="Picture 4" descr="20070712klphishes_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0113" y="4095750"/>
            <a:ext cx="4572000" cy="26781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30723" name="Objeto 2"/>
          <p:cNvGraphicFramePr>
            <a:graphicFrameLocks noChangeAspect="1"/>
          </p:cNvGraphicFramePr>
          <p:nvPr/>
        </p:nvGraphicFramePr>
        <p:xfrm>
          <a:off x="531813" y="1174750"/>
          <a:ext cx="7770812" cy="317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Documento" r:id="rId5" imgW="6210071" imgH="2539907" progId="Word.Document.12">
                  <p:embed/>
                </p:oleObj>
              </mc:Choice>
              <mc:Fallback>
                <p:oleObj name="Documento" r:id="rId5" imgW="6210071" imgH="2539907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3" y="1174750"/>
                        <a:ext cx="7770812" cy="317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5753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Imagen 1" descr="planta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808038"/>
            <a:ext cx="76200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8618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064500" cy="574675"/>
          </a:xfrm>
          <a:solidFill>
            <a:srgbClr val="AFBAAA"/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gl-ES" sz="2000" dirty="0" smtClean="0">
                <a:ea typeface="+mj-ea"/>
                <a:cs typeface="+mj-cs"/>
              </a:rPr>
              <a:t/>
            </a:r>
            <a:br>
              <a:rPr lang="gl-ES" sz="2000" dirty="0" smtClean="0">
                <a:ea typeface="+mj-ea"/>
                <a:cs typeface="+mj-cs"/>
              </a:rPr>
            </a:br>
            <a:r>
              <a:rPr lang="gl-ES" sz="2000" dirty="0" smtClean="0">
                <a:ea typeface="+mj-ea"/>
                <a:cs typeface="+mj-cs"/>
              </a:rPr>
              <a:t> </a:t>
            </a:r>
            <a:r>
              <a:rPr lang="gl-ES" sz="2000" b="1" dirty="0" smtClean="0">
                <a:ea typeface="+mj-ea"/>
                <a:cs typeface="+mj-cs"/>
              </a:rPr>
              <a:t>O prerrománico na península ibérica:  arte visigoda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7213" y="1341438"/>
            <a:ext cx="8037512" cy="19637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gl-ES" sz="2200">
                <a:latin typeface="Calibri" charset="0"/>
              </a:rPr>
              <a:t>o arco de ferradura (se prolonga 2/5 do radio) cunha clara función construtiva e que logo será copiado polos musulmáns </a:t>
            </a:r>
          </a:p>
        </p:txBody>
      </p:sp>
      <p:pic>
        <p:nvPicPr>
          <p:cNvPr id="21508" name="Picture 4" descr="20070712klphishes_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284538"/>
            <a:ext cx="4464050" cy="261461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37" name="Picture 1" descr="Arc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438" y="2693988"/>
            <a:ext cx="2563812" cy="33766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0314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7958138" cy="676275"/>
          </a:xfrm>
          <a:solidFill>
            <a:srgbClr val="AFBAAA"/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gl-ES" sz="2000" dirty="0" smtClean="0">
                <a:ea typeface="+mj-ea"/>
                <a:cs typeface="+mj-cs"/>
              </a:rPr>
              <a:t/>
            </a:r>
            <a:br>
              <a:rPr lang="gl-ES" sz="2000" dirty="0" smtClean="0">
                <a:ea typeface="+mj-ea"/>
                <a:cs typeface="+mj-cs"/>
              </a:rPr>
            </a:br>
            <a:r>
              <a:rPr lang="gl-ES" sz="2000" dirty="0" smtClean="0">
                <a:ea typeface="+mj-ea"/>
                <a:cs typeface="+mj-cs"/>
              </a:rPr>
              <a:t> </a:t>
            </a:r>
            <a:r>
              <a:rPr lang="gl-ES" sz="2000" b="1" dirty="0" smtClean="0">
                <a:ea typeface="+mj-ea"/>
                <a:cs typeface="+mj-cs"/>
              </a:rPr>
              <a:t>O prerrománico na península ibérica:  arte visigoda</a:t>
            </a:r>
          </a:p>
        </p:txBody>
      </p:sp>
      <p:pic>
        <p:nvPicPr>
          <p:cNvPr id="33794" name="Imagen 2" descr="santa-comb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1449388"/>
            <a:ext cx="6391275" cy="47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745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7958138" cy="676275"/>
          </a:xfrm>
          <a:solidFill>
            <a:srgbClr val="AFBAAA"/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gl-ES" sz="2000" dirty="0" smtClean="0">
                <a:ea typeface="+mj-ea"/>
                <a:cs typeface="+mj-cs"/>
              </a:rPr>
              <a:t/>
            </a:r>
            <a:br>
              <a:rPr lang="gl-ES" sz="2000" dirty="0" smtClean="0">
                <a:ea typeface="+mj-ea"/>
                <a:cs typeface="+mj-cs"/>
              </a:rPr>
            </a:br>
            <a:r>
              <a:rPr lang="gl-ES" sz="2000" dirty="0" smtClean="0">
                <a:ea typeface="+mj-ea"/>
                <a:cs typeface="+mj-cs"/>
              </a:rPr>
              <a:t> </a:t>
            </a:r>
            <a:r>
              <a:rPr lang="gl-ES" sz="2000" b="1" dirty="0" smtClean="0">
                <a:ea typeface="+mj-ea"/>
                <a:cs typeface="+mj-cs"/>
              </a:rPr>
              <a:t>O prerrománico na península ibérica:  arte visigoda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216025"/>
            <a:ext cx="7993063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gl-ES" sz="2200">
                <a:latin typeface="Calibri" charset="0"/>
              </a:rPr>
              <a:t>Decoración: xeométrica con frisos de roleos, espirais, prantas, zoomórfica...</a:t>
            </a:r>
          </a:p>
          <a:p>
            <a:pPr eaLnBrk="1" hangingPunct="1">
              <a:lnSpc>
                <a:spcPct val="80000"/>
              </a:lnSpc>
            </a:pPr>
            <a:endParaRPr lang="gl-ES" sz="2200">
              <a:latin typeface="Calibri" charset="0"/>
            </a:endParaRPr>
          </a:p>
        </p:txBody>
      </p:sp>
      <p:pic>
        <p:nvPicPr>
          <p:cNvPr id="34819" name="Imagen 2" descr="quintanillavina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1675" y="1827213"/>
            <a:ext cx="3571875" cy="21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Imagen 3" descr="capit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4119563"/>
            <a:ext cx="4240212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Imagen 4" descr="images-1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437063"/>
            <a:ext cx="3721100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622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Imagen 1" descr="1298450536_41623941c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692150"/>
            <a:ext cx="3475038" cy="549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CuadroTexto 2"/>
          <p:cNvSpPr txBox="1">
            <a:spLocks noChangeArrowheads="1"/>
          </p:cNvSpPr>
          <p:nvPr/>
        </p:nvSpPr>
        <p:spPr bwMode="auto">
          <a:xfrm>
            <a:off x="6049963" y="4637088"/>
            <a:ext cx="1593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/>
              <a:t>San Felipe</a:t>
            </a:r>
          </a:p>
        </p:txBody>
      </p:sp>
    </p:spTree>
    <p:extLst>
      <p:ext uri="{BB962C8B-B14F-4D97-AF65-F5344CB8AC3E}">
        <p14:creationId xmlns:p14="http://schemas.microsoft.com/office/powerpoint/2010/main" val="4176584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420938"/>
            <a:ext cx="7777163" cy="1584325"/>
          </a:xfrm>
          <a:solidFill>
            <a:schemeClr val="accent1"/>
          </a:solidFill>
        </p:spPr>
        <p:txBody>
          <a:bodyPr/>
          <a:lstStyle/>
          <a:p>
            <a:pPr lvl="1" eaLnBrk="1" hangingPunct="1">
              <a:buFont typeface="Wingdings" charset="0"/>
              <a:buNone/>
            </a:pPr>
            <a:r>
              <a:rPr lang="gl-ES" sz="4400">
                <a:latin typeface="Calibri" charset="0"/>
              </a:rPr>
              <a:t>ARTE VISIGODA</a:t>
            </a:r>
          </a:p>
        </p:txBody>
      </p:sp>
    </p:spTree>
    <p:extLst>
      <p:ext uri="{BB962C8B-B14F-4D97-AF65-F5344CB8AC3E}">
        <p14:creationId xmlns:p14="http://schemas.microsoft.com/office/powerpoint/2010/main" val="1583776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Imagen 2" descr="images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865188"/>
            <a:ext cx="4424363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6" name="Imagen 4" descr="0000509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5021263"/>
            <a:ext cx="22479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427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Imagen 1" descr="visigodo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225" y="920750"/>
            <a:ext cx="5810250" cy="454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28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8064500" cy="647700"/>
          </a:xfrm>
          <a:solidFill>
            <a:srgbClr val="AFBAAA"/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gl-ES" sz="2000" dirty="0" smtClean="0">
                <a:ea typeface="+mj-ea"/>
                <a:cs typeface="+mj-cs"/>
              </a:rPr>
              <a:t/>
            </a:r>
            <a:br>
              <a:rPr lang="gl-ES" sz="2000" dirty="0" smtClean="0">
                <a:ea typeface="+mj-ea"/>
                <a:cs typeface="+mj-cs"/>
              </a:rPr>
            </a:br>
            <a:r>
              <a:rPr lang="gl-ES" sz="2000" dirty="0" smtClean="0">
                <a:ea typeface="+mj-ea"/>
                <a:cs typeface="+mj-cs"/>
              </a:rPr>
              <a:t> </a:t>
            </a:r>
            <a:r>
              <a:rPr lang="gl-ES" sz="2000" b="1" dirty="0" smtClean="0">
                <a:ea typeface="+mj-ea"/>
                <a:cs typeface="+mj-cs"/>
              </a:rPr>
              <a:t>O prerrománico na península ibérica:  arte visigoda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4076700" cy="46291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gl-ES" sz="22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gl-ES" sz="2200" dirty="0">
                <a:latin typeface="Calibri" charset="0"/>
              </a:rPr>
              <a:t>Na </a:t>
            </a:r>
            <a:r>
              <a:rPr lang="gl-ES" sz="2200" b="1" dirty="0">
                <a:latin typeface="Calibri" charset="0"/>
              </a:rPr>
              <a:t>ourivería</a:t>
            </a:r>
            <a:r>
              <a:rPr lang="gl-ES" sz="2200" dirty="0">
                <a:latin typeface="Calibri" charset="0"/>
              </a:rPr>
              <a:t> si destacaron e son moi importantes as coroas votivas como as do </a:t>
            </a:r>
            <a:r>
              <a:rPr lang="gl-ES" sz="2200" i="1" dirty="0">
                <a:latin typeface="Calibri" charset="0"/>
              </a:rPr>
              <a:t>Tesouro de Guarrazar</a:t>
            </a:r>
            <a:r>
              <a:rPr lang="gl-ES" sz="2200" dirty="0">
                <a:latin typeface="Calibri" charset="0"/>
              </a:rPr>
              <a:t>, as fíbulas e broches feitos con ricas incrustacións.</a:t>
            </a:r>
          </a:p>
        </p:txBody>
      </p:sp>
      <p:pic>
        <p:nvPicPr>
          <p:cNvPr id="38915" name="Picture 9" descr="visigodo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125538"/>
            <a:ext cx="4324350" cy="2373312"/>
          </a:xfrm>
          <a:noFill/>
        </p:spPr>
      </p:pic>
      <p:pic>
        <p:nvPicPr>
          <p:cNvPr id="27659" name="Picture 11" descr="visigodo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5600" y="3933825"/>
            <a:ext cx="3157538" cy="26670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3573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3" name="Picture 11" descr="Img_086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613" y="466725"/>
            <a:ext cx="7756525" cy="54689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2152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174038" cy="747713"/>
          </a:xfrm>
          <a:solidFill>
            <a:srgbClr val="AFBAAA"/>
          </a:solidFill>
        </p:spPr>
        <p:txBody>
          <a:bodyPr/>
          <a:lstStyle/>
          <a:p>
            <a:pPr algn="l" eaLnBrk="1" hangingPunct="1"/>
            <a:r>
              <a:rPr lang="gl-ES" sz="2000">
                <a:latin typeface="Calibri" charset="0"/>
              </a:rPr>
              <a:t/>
            </a:r>
            <a:br>
              <a:rPr lang="gl-ES" sz="2000">
                <a:latin typeface="Calibri" charset="0"/>
              </a:rPr>
            </a:br>
            <a:r>
              <a:rPr lang="gl-ES" sz="2000">
                <a:latin typeface="Calibri" charset="0"/>
              </a:rPr>
              <a:t> </a:t>
            </a:r>
            <a:r>
              <a:rPr lang="gl-ES" sz="2000" b="1">
                <a:latin typeface="Calibri" charset="0"/>
              </a:rPr>
              <a:t>O prerrománico na península ibérica:  arte visigoda</a:t>
            </a:r>
          </a:p>
        </p:txBody>
      </p:sp>
      <p:pic>
        <p:nvPicPr>
          <p:cNvPr id="22534" name="Picture 6" descr="VentaBanos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5850" y="1627188"/>
            <a:ext cx="3498850" cy="466566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786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8064500" cy="647700"/>
          </a:xfrm>
          <a:solidFill>
            <a:srgbClr val="AFBAAA"/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gl-ES" sz="2000" dirty="0" smtClean="0">
                <a:ea typeface="+mj-ea"/>
                <a:cs typeface="+mj-cs"/>
              </a:rPr>
              <a:t/>
            </a:r>
            <a:br>
              <a:rPr lang="gl-ES" sz="2000" dirty="0" smtClean="0">
                <a:ea typeface="+mj-ea"/>
                <a:cs typeface="+mj-cs"/>
              </a:rPr>
            </a:br>
            <a:r>
              <a:rPr lang="gl-ES" sz="2000" dirty="0" smtClean="0">
                <a:ea typeface="+mj-ea"/>
                <a:cs typeface="+mj-cs"/>
              </a:rPr>
              <a:t> </a:t>
            </a:r>
            <a:r>
              <a:rPr lang="gl-ES" sz="2000" b="1" dirty="0" smtClean="0">
                <a:ea typeface="+mj-ea"/>
                <a:cs typeface="+mj-cs"/>
              </a:rPr>
              <a:t>O prerrománico na península ibérica:  arte visigoda</a:t>
            </a: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316038"/>
            <a:ext cx="4076700" cy="48498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gl-ES" sz="2200">
                <a:latin typeface="Calibri" charset="0"/>
              </a:rPr>
              <a:t>As principais obras arquitectónicas consérvanse na parte norte da península e son: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gl-ES" sz="22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gl-ES" sz="2200" i="1">
                <a:latin typeface="Calibri" charset="0"/>
              </a:rPr>
              <a:t>San Xoán de Baños en Palencia</a:t>
            </a:r>
          </a:p>
          <a:p>
            <a:pPr eaLnBrk="1" hangingPunct="1">
              <a:lnSpc>
                <a:spcPct val="80000"/>
              </a:lnSpc>
            </a:pPr>
            <a:r>
              <a:rPr lang="gl-ES" sz="2200" i="1">
                <a:latin typeface="Calibri" charset="0"/>
              </a:rPr>
              <a:t>San Frutuoso de Montelius en Portugal</a:t>
            </a:r>
          </a:p>
          <a:p>
            <a:pPr eaLnBrk="1" hangingPunct="1">
              <a:lnSpc>
                <a:spcPct val="80000"/>
              </a:lnSpc>
            </a:pPr>
            <a:r>
              <a:rPr lang="gl-ES" sz="2200" i="1">
                <a:latin typeface="Calibri" charset="0"/>
              </a:rPr>
              <a:t>Santa Comba de Bande en Ourense</a:t>
            </a:r>
          </a:p>
          <a:p>
            <a:pPr eaLnBrk="1" hangingPunct="1">
              <a:lnSpc>
                <a:spcPct val="80000"/>
              </a:lnSpc>
            </a:pPr>
            <a:r>
              <a:rPr lang="gl-ES" sz="2200" i="1">
                <a:latin typeface="Calibri" charset="0"/>
              </a:rPr>
              <a:t>San Pedro de la Nave en Zamora</a:t>
            </a:r>
          </a:p>
          <a:p>
            <a:pPr eaLnBrk="1" hangingPunct="1">
              <a:lnSpc>
                <a:spcPct val="80000"/>
              </a:lnSpc>
            </a:pPr>
            <a:r>
              <a:rPr lang="gl-ES" sz="2200" i="1">
                <a:latin typeface="Calibri" charset="0"/>
              </a:rPr>
              <a:t>Quintanilla de las Viñas e</a:t>
            </a:r>
            <a:r>
              <a:rPr lang="gl-ES" sz="2200">
                <a:latin typeface="Calibri" charset="0"/>
              </a:rPr>
              <a:t>n Burgos</a:t>
            </a:r>
          </a:p>
        </p:txBody>
      </p:sp>
      <p:pic>
        <p:nvPicPr>
          <p:cNvPr id="24583" name="Picture 7" descr="04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844675"/>
            <a:ext cx="3167063" cy="213836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4586" name="Picture 10" descr="San+Pedro+de+la+Nav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4076700"/>
            <a:ext cx="3168650" cy="237648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1282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5" descr="vin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410527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0" name="Picture 7" descr="SanFructuosodeMonteli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781300"/>
            <a:ext cx="4176713" cy="331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CuadroTexto 1"/>
          <p:cNvSpPr txBox="1">
            <a:spLocks noChangeArrowheads="1"/>
          </p:cNvSpPr>
          <p:nvPr/>
        </p:nvSpPr>
        <p:spPr bwMode="auto">
          <a:xfrm>
            <a:off x="1054100" y="3606800"/>
            <a:ext cx="24447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/>
              <a:t>Quintanilla de las Viñas</a:t>
            </a:r>
          </a:p>
        </p:txBody>
      </p:sp>
      <p:sp>
        <p:nvSpPr>
          <p:cNvPr id="43012" name="CuadroTexto 4"/>
          <p:cNvSpPr txBox="1">
            <a:spLocks noChangeArrowheads="1"/>
          </p:cNvSpPr>
          <p:nvPr/>
        </p:nvSpPr>
        <p:spPr bwMode="auto">
          <a:xfrm>
            <a:off x="1374775" y="5387975"/>
            <a:ext cx="2443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/>
              <a:t>San Fructuoso de Montelius en Portugal</a:t>
            </a:r>
          </a:p>
        </p:txBody>
      </p:sp>
    </p:spTree>
    <p:extLst>
      <p:ext uri="{BB962C8B-B14F-4D97-AF65-F5344CB8AC3E}">
        <p14:creationId xmlns:p14="http://schemas.microsoft.com/office/powerpoint/2010/main" val="40227841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Santa Comba de Bande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04813"/>
            <a:ext cx="1358900" cy="2057400"/>
          </a:xfrm>
          <a:effectLst>
            <a:outerShdw blurRad="63500" dist="107763" dir="2700000" algn="ctr" rotWithShape="0">
              <a:srgbClr val="808080">
                <a:alpha val="74998"/>
              </a:srgbClr>
            </a:outerShdw>
          </a:effectLst>
          <a:extLst/>
        </p:spPr>
      </p:pic>
      <p:pic>
        <p:nvPicPr>
          <p:cNvPr id="35847" name="Picture 7" descr="Santa Comba de Bande">
            <a:hlinkClick r:id="rId3" action="ppaction://hlinkfile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333375"/>
            <a:ext cx="3146425" cy="2057400"/>
          </a:xfrm>
          <a:effectLst>
            <a:outerShdw blurRad="63500" dist="107763" dir="2700000" algn="ctr" rotWithShape="0">
              <a:srgbClr val="808080">
                <a:alpha val="74998"/>
              </a:srgbClr>
            </a:outerShdw>
          </a:effectLst>
          <a:extLst/>
        </p:spPr>
      </p:pic>
      <p:pic>
        <p:nvPicPr>
          <p:cNvPr id="35850" name="Picture 10" descr="San Pedro de la Nave">
            <a:hlinkClick r:id="rId5" action="ppaction://hlinkfile"/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3388" y="3478213"/>
            <a:ext cx="1401762" cy="2057400"/>
          </a:xfrm>
          <a:effectLst>
            <a:outerShdw blurRad="63500" dist="107763" dir="2700000" algn="ctr" rotWithShape="0">
              <a:srgbClr val="808080">
                <a:alpha val="74998"/>
              </a:srgbClr>
            </a:outerShdw>
          </a:effectLst>
          <a:extLst/>
        </p:spPr>
      </p:pic>
      <p:pic>
        <p:nvPicPr>
          <p:cNvPr id="35853" name="Picture 13" descr="San Pedro de la Nave">
            <a:hlinkClick r:id="rId7" action="ppaction://hlinkfile"/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0413" y="3478213"/>
            <a:ext cx="3333750" cy="2057400"/>
          </a:xfrm>
          <a:effectLst>
            <a:outerShdw blurRad="63500" dist="107763" dir="2700000" algn="ctr" rotWithShape="0">
              <a:srgbClr val="808080">
                <a:alpha val="74998"/>
              </a:srgbClr>
            </a:outerShdw>
          </a:effectLst>
          <a:extLst/>
        </p:spPr>
      </p:pic>
      <p:pic>
        <p:nvPicPr>
          <p:cNvPr id="35856" name="Picture 16" descr="Quintanilla de las Viñas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557338"/>
            <a:ext cx="1527175" cy="192087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7" name="Picture 17" descr="Quintanilla de las Viñas">
            <a:hlinkClick r:id="rId11" action="ppaction://hlinkfile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1773238"/>
            <a:ext cx="2114550" cy="13970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CuadroTexto 1"/>
          <p:cNvSpPr txBox="1">
            <a:spLocks noChangeArrowheads="1"/>
          </p:cNvSpPr>
          <p:nvPr/>
        </p:nvSpPr>
        <p:spPr bwMode="auto">
          <a:xfrm>
            <a:off x="2395538" y="6002338"/>
            <a:ext cx="296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/>
              <a:t>San Pedro de la Nave</a:t>
            </a:r>
          </a:p>
        </p:txBody>
      </p:sp>
      <p:sp>
        <p:nvSpPr>
          <p:cNvPr id="44040" name="CuadroTexto 8"/>
          <p:cNvSpPr txBox="1">
            <a:spLocks noChangeArrowheads="1"/>
          </p:cNvSpPr>
          <p:nvPr/>
        </p:nvSpPr>
        <p:spPr bwMode="auto">
          <a:xfrm>
            <a:off x="5902325" y="3794125"/>
            <a:ext cx="296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/>
              <a:t>Quintanilla</a:t>
            </a:r>
          </a:p>
        </p:txBody>
      </p:sp>
    </p:spTree>
    <p:extLst>
      <p:ext uri="{BB962C8B-B14F-4D97-AF65-F5344CB8AC3E}">
        <p14:creationId xmlns:p14="http://schemas.microsoft.com/office/powerpoint/2010/main" val="24453612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antaCombadeBan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87338"/>
            <a:ext cx="8943975" cy="60896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429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064500" cy="647700"/>
          </a:xfrm>
          <a:solidFill>
            <a:schemeClr val="bg2"/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gl-ES" sz="2000" dirty="0" smtClean="0">
                <a:ea typeface="+mj-ea"/>
                <a:cs typeface="+mj-cs"/>
              </a:rPr>
              <a:t>OBRA: Santa Comba de Bande</a:t>
            </a:r>
            <a:br>
              <a:rPr lang="gl-ES" sz="2000" dirty="0" smtClean="0">
                <a:ea typeface="+mj-ea"/>
                <a:cs typeface="+mj-cs"/>
              </a:rPr>
            </a:br>
            <a:r>
              <a:rPr lang="gl-ES" sz="2000" dirty="0" smtClean="0">
                <a:ea typeface="+mj-ea"/>
                <a:cs typeface="+mj-cs"/>
              </a:rPr>
              <a:t>Identificación</a:t>
            </a:r>
          </a:p>
        </p:txBody>
      </p:sp>
      <p:sp>
        <p:nvSpPr>
          <p:cNvPr id="460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5475" y="1246188"/>
            <a:ext cx="3581400" cy="4930775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gl-ES" dirty="0">
                <a:latin typeface="Calibri" charset="0"/>
              </a:rPr>
              <a:t>OBRA: Santa Comba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gl-ES" dirty="0">
                <a:latin typeface="Calibri" charset="0"/>
              </a:rPr>
              <a:t>AUTOR: descoñecido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gl-ES" dirty="0">
                <a:latin typeface="Calibri" charset="0"/>
              </a:rPr>
              <a:t>CRONOLOXÍA: VII, 675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gl-ES" dirty="0">
                <a:latin typeface="Calibri" charset="0"/>
              </a:rPr>
              <a:t>ESTILO: arquitecta visigoda en Galicia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gl-ES" dirty="0">
                <a:latin typeface="Calibri" charset="0"/>
              </a:rPr>
              <a:t>UBICACIÓN: en Bande, sur de Ourense</a:t>
            </a:r>
          </a:p>
        </p:txBody>
      </p:sp>
      <p:pic>
        <p:nvPicPr>
          <p:cNvPr id="32775" name="Picture 7" descr="SantaCombadeBand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8950" y="2239963"/>
            <a:ext cx="3924300" cy="267176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551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65113"/>
            <a:ext cx="8135938" cy="574675"/>
          </a:xfrm>
          <a:solidFill>
            <a:srgbClr val="AFBAAA"/>
          </a:solidFill>
        </p:spPr>
        <p:txBody>
          <a:bodyPr/>
          <a:lstStyle/>
          <a:p>
            <a:pPr algn="l" eaLnBrk="1" hangingPunct="1"/>
            <a:r>
              <a:rPr lang="gl-ES" sz="2000">
                <a:latin typeface="Calibri" charset="0"/>
              </a:rPr>
              <a:t>Contexto histórico</a:t>
            </a:r>
          </a:p>
        </p:txBody>
      </p:sp>
      <p:pic>
        <p:nvPicPr>
          <p:cNvPr id="7173" name="Picture 5" descr="20070717klphisuni_4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7663" y="1725613"/>
            <a:ext cx="5776912" cy="4027487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163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234950"/>
            <a:ext cx="8855075" cy="574675"/>
          </a:xfrm>
          <a:solidFill>
            <a:schemeClr val="bg2"/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gl-ES" sz="2000" dirty="0" smtClean="0">
                <a:ea typeface="+mj-ea"/>
                <a:cs typeface="+mj-cs"/>
              </a:rPr>
              <a:t>Arte visigoda. Santa Comba de Bande</a:t>
            </a:r>
            <a:br>
              <a:rPr lang="gl-ES" sz="2000" dirty="0" smtClean="0">
                <a:ea typeface="+mj-ea"/>
                <a:cs typeface="+mj-cs"/>
              </a:rPr>
            </a:br>
            <a:r>
              <a:rPr lang="gl-ES" sz="2000" dirty="0" smtClean="0">
                <a:ea typeface="+mj-ea"/>
                <a:cs typeface="+mj-cs"/>
              </a:rPr>
              <a:t>Análise formal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700" y="1252538"/>
            <a:ext cx="4216400" cy="5005387"/>
          </a:xfrm>
          <a:solidFill>
            <a:srgbClr val="CCC1DA"/>
          </a:solidFill>
        </p:spPr>
        <p:txBody>
          <a:bodyPr rtlCol="0">
            <a:normAutofit/>
          </a:bodyPr>
          <a:lstStyle/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s-ES" dirty="0"/>
              <a:t>É </a:t>
            </a:r>
            <a:r>
              <a:rPr lang="es-ES" dirty="0" err="1"/>
              <a:t>unha</a:t>
            </a:r>
            <a:r>
              <a:rPr lang="es-ES" dirty="0"/>
              <a:t> </a:t>
            </a:r>
            <a:r>
              <a:rPr lang="es-ES" dirty="0" err="1"/>
              <a:t>igrexa</a:t>
            </a:r>
            <a:r>
              <a:rPr lang="es-ES" dirty="0"/>
              <a:t> que probablemente formase parte </a:t>
            </a:r>
            <a:r>
              <a:rPr lang="es-ES" dirty="0" err="1"/>
              <a:t>dun</a:t>
            </a:r>
            <a:r>
              <a:rPr lang="es-ES" dirty="0"/>
              <a:t> </a:t>
            </a:r>
            <a:r>
              <a:rPr lang="es-ES" dirty="0" err="1"/>
              <a:t>pequeno</a:t>
            </a:r>
            <a:r>
              <a:rPr lang="es-ES" dirty="0"/>
              <a:t> </a:t>
            </a:r>
            <a:r>
              <a:rPr lang="es-ES" dirty="0" err="1"/>
              <a:t>mosteiro</a:t>
            </a:r>
            <a:r>
              <a:rPr lang="es-ES" dirty="0"/>
              <a:t>, </a:t>
            </a:r>
            <a:r>
              <a:rPr lang="es-ES" dirty="0" err="1"/>
              <a:t>unha</a:t>
            </a:r>
            <a:r>
              <a:rPr lang="es-ES" dirty="0"/>
              <a:t> </a:t>
            </a:r>
            <a:r>
              <a:rPr lang="es-ES" dirty="0" err="1"/>
              <a:t>igrexa</a:t>
            </a:r>
            <a:r>
              <a:rPr lang="es-ES" dirty="0"/>
              <a:t> monacal</a:t>
            </a:r>
            <a:r>
              <a:rPr lang="es-ES" dirty="0" smtClean="0"/>
              <a:t>.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s-ES" dirty="0" smtClean="0"/>
              <a:t>  </a:t>
            </a:r>
            <a:r>
              <a:rPr lang="es-ES" dirty="0" err="1"/>
              <a:t>Adoitan</a:t>
            </a:r>
            <a:r>
              <a:rPr lang="es-ES" dirty="0"/>
              <a:t> estar próximos </a:t>
            </a:r>
            <a:r>
              <a:rPr lang="es-ES" dirty="0" err="1"/>
              <a:t>aos</a:t>
            </a:r>
            <a:r>
              <a:rPr lang="es-ES" dirty="0"/>
              <a:t> </a:t>
            </a:r>
            <a:r>
              <a:rPr lang="es-ES" dirty="0" err="1"/>
              <a:t>camiños</a:t>
            </a:r>
            <a:r>
              <a:rPr lang="es-ES" dirty="0"/>
              <a:t> </a:t>
            </a:r>
            <a:r>
              <a:rPr lang="es-ES" dirty="0" err="1"/>
              <a:t>cunha</a:t>
            </a:r>
            <a:r>
              <a:rPr lang="es-ES" dirty="0"/>
              <a:t> </a:t>
            </a:r>
            <a:r>
              <a:rPr lang="es-ES" dirty="0" err="1"/>
              <a:t>comunidade</a:t>
            </a:r>
            <a:r>
              <a:rPr lang="es-ES" dirty="0"/>
              <a:t> de </a:t>
            </a:r>
            <a:r>
              <a:rPr lang="es-ES" dirty="0" err="1"/>
              <a:t>monxes</a:t>
            </a:r>
            <a:r>
              <a:rPr lang="es-ES" dirty="0"/>
              <a:t> </a:t>
            </a:r>
            <a:r>
              <a:rPr lang="es-ES" dirty="0" err="1"/>
              <a:t>pequena</a:t>
            </a:r>
            <a:r>
              <a:rPr lang="es-ES" dirty="0" smtClean="0"/>
              <a:t>.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s-ES" dirty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s-ES" dirty="0" smtClean="0"/>
              <a:t>É </a:t>
            </a:r>
            <a:r>
              <a:rPr lang="es-ES" dirty="0"/>
              <a:t>un dos escasos </a:t>
            </a:r>
            <a:r>
              <a:rPr lang="es-ES" dirty="0" err="1"/>
              <a:t>exemplos</a:t>
            </a:r>
            <a:r>
              <a:rPr lang="es-ES" dirty="0"/>
              <a:t> de arte visigoda en Galicia. 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endParaRPr lang="gl-ES" dirty="0" smtClean="0">
              <a:ea typeface="+mn-ea"/>
            </a:endParaRPr>
          </a:p>
        </p:txBody>
      </p:sp>
      <p:pic>
        <p:nvPicPr>
          <p:cNvPr id="47107" name="Picture 4" descr="Santa+Comba+de+Bande+_82628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651000"/>
            <a:ext cx="47879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08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234950"/>
            <a:ext cx="8855075" cy="574675"/>
          </a:xfrm>
          <a:solidFill>
            <a:schemeClr val="bg2"/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gl-ES" sz="2000" dirty="0" smtClean="0">
                <a:ea typeface="+mj-ea"/>
                <a:cs typeface="+mj-cs"/>
              </a:rPr>
              <a:t>Arte visigoda. Santa Comba de Bande</a:t>
            </a:r>
            <a:br>
              <a:rPr lang="gl-ES" sz="2000" dirty="0" smtClean="0">
                <a:ea typeface="+mj-ea"/>
                <a:cs typeface="+mj-cs"/>
              </a:rPr>
            </a:br>
            <a:r>
              <a:rPr lang="gl-ES" sz="2000" dirty="0" smtClean="0">
                <a:ea typeface="+mj-ea"/>
                <a:cs typeface="+mj-cs"/>
              </a:rPr>
              <a:t>Análise formal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700" y="984250"/>
            <a:ext cx="4027488" cy="5334000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s-ES" dirty="0" smtClean="0"/>
              <a:t>situada </a:t>
            </a:r>
            <a:r>
              <a:rPr lang="es-ES" dirty="0" err="1"/>
              <a:t>na</a:t>
            </a:r>
            <a:r>
              <a:rPr lang="es-ES" dirty="0"/>
              <a:t> </a:t>
            </a:r>
            <a:r>
              <a:rPr lang="es-ES" dirty="0" err="1"/>
              <a:t>antiga</a:t>
            </a:r>
            <a:r>
              <a:rPr lang="es-ES" dirty="0"/>
              <a:t> </a:t>
            </a:r>
            <a:r>
              <a:rPr lang="es-ES" dirty="0" err="1"/>
              <a:t>Galaecia</a:t>
            </a:r>
            <a:r>
              <a:rPr lang="es-ES" dirty="0" smtClean="0"/>
              <a:t>.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s-ES" dirty="0" smtClean="0"/>
              <a:t> </a:t>
            </a:r>
            <a:r>
              <a:rPr lang="es-ES" dirty="0" err="1"/>
              <a:t>Foi</a:t>
            </a:r>
            <a:r>
              <a:rPr lang="es-ES" dirty="0"/>
              <a:t> un edifico abandonado </a:t>
            </a:r>
            <a:r>
              <a:rPr lang="es-ES" dirty="0" err="1"/>
              <a:t>trala</a:t>
            </a:r>
            <a:r>
              <a:rPr lang="es-ES" dirty="0"/>
              <a:t> conquista árabe e </a:t>
            </a:r>
            <a:r>
              <a:rPr lang="es-ES" dirty="0" err="1"/>
              <a:t>reconstruído</a:t>
            </a:r>
            <a:r>
              <a:rPr lang="es-ES" dirty="0"/>
              <a:t> </a:t>
            </a:r>
            <a:r>
              <a:rPr lang="es-ES" dirty="0" err="1"/>
              <a:t>séculos</a:t>
            </a:r>
            <a:r>
              <a:rPr lang="es-ES" dirty="0"/>
              <a:t> </a:t>
            </a:r>
            <a:r>
              <a:rPr lang="es-ES" dirty="0" err="1"/>
              <a:t>despois</a:t>
            </a:r>
            <a:r>
              <a:rPr lang="es-ES" dirty="0"/>
              <a:t> que se mantén </a:t>
            </a:r>
            <a:r>
              <a:rPr lang="es-ES" dirty="0" err="1"/>
              <a:t>nun</a:t>
            </a:r>
            <a:r>
              <a:rPr lang="es-ES" dirty="0"/>
              <a:t> </a:t>
            </a:r>
            <a:r>
              <a:rPr lang="es-ES" dirty="0" err="1"/>
              <a:t>moi</a:t>
            </a:r>
            <a:r>
              <a:rPr lang="es-ES" dirty="0"/>
              <a:t> </a:t>
            </a:r>
            <a:r>
              <a:rPr lang="es-ES" dirty="0" err="1"/>
              <a:t>bo</a:t>
            </a:r>
            <a:r>
              <a:rPr lang="es-ES" dirty="0"/>
              <a:t> estado de conservación</a:t>
            </a:r>
            <a:r>
              <a:rPr lang="es-ES" dirty="0" smtClean="0"/>
              <a:t>.</a:t>
            </a:r>
          </a:p>
          <a:p>
            <a:pPr marL="457200" lvl="1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gl-ES" dirty="0" smtClean="0">
              <a:ea typeface="+mn-ea"/>
            </a:endParaRPr>
          </a:p>
        </p:txBody>
      </p:sp>
      <p:pic>
        <p:nvPicPr>
          <p:cNvPr id="2" name="Picture 4" descr="Santa+Comba+de+Bande+_82628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651000"/>
            <a:ext cx="47879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732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9700" y="234950"/>
            <a:ext cx="8855075" cy="574675"/>
          </a:xfrm>
          <a:solidFill>
            <a:schemeClr val="bg2"/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gl-ES" sz="2000" dirty="0" smtClean="0">
                <a:ea typeface="+mj-ea"/>
                <a:cs typeface="+mj-cs"/>
              </a:rPr>
              <a:t>Arte visigoda. Santa Comba de Bande</a:t>
            </a:r>
            <a:br>
              <a:rPr lang="gl-ES" sz="2000" dirty="0" smtClean="0">
                <a:ea typeface="+mj-ea"/>
                <a:cs typeface="+mj-cs"/>
              </a:rPr>
            </a:br>
            <a:r>
              <a:rPr lang="gl-ES" sz="2000" dirty="0" smtClean="0">
                <a:ea typeface="+mj-ea"/>
                <a:cs typeface="+mj-cs"/>
              </a:rPr>
              <a:t>Análise formal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700" y="1206500"/>
            <a:ext cx="3649663" cy="5111750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s-ES" dirty="0"/>
              <a:t>É </a:t>
            </a:r>
            <a:r>
              <a:rPr lang="es-ES" dirty="0" err="1"/>
              <a:t>unha</a:t>
            </a:r>
            <a:r>
              <a:rPr lang="es-ES" dirty="0"/>
              <a:t> obra </a:t>
            </a:r>
            <a:r>
              <a:rPr lang="es-ES" dirty="0" err="1"/>
              <a:t>na</a:t>
            </a:r>
            <a:r>
              <a:rPr lang="es-ES" dirty="0"/>
              <a:t> que o </a:t>
            </a:r>
            <a:r>
              <a:rPr lang="es-ES" dirty="0" err="1"/>
              <a:t>proxecto</a:t>
            </a:r>
            <a:r>
              <a:rPr lang="es-ES" dirty="0"/>
              <a:t> é de gran </a:t>
            </a:r>
            <a:r>
              <a:rPr lang="es-ES" dirty="0" err="1"/>
              <a:t>calidade</a:t>
            </a:r>
            <a:r>
              <a:rPr lang="es-ES" dirty="0"/>
              <a:t> </a:t>
            </a:r>
            <a:r>
              <a:rPr lang="es-ES" dirty="0" err="1"/>
              <a:t>fronte</a:t>
            </a:r>
            <a:r>
              <a:rPr lang="es-ES" dirty="0"/>
              <a:t> á </a:t>
            </a:r>
            <a:r>
              <a:rPr lang="es-ES" dirty="0" err="1"/>
              <a:t>execución</a:t>
            </a:r>
            <a:r>
              <a:rPr lang="es-ES" dirty="0"/>
              <a:t> que é </a:t>
            </a:r>
            <a:r>
              <a:rPr lang="es-ES" dirty="0" err="1"/>
              <a:t>máis</a:t>
            </a:r>
            <a:r>
              <a:rPr lang="es-ES" dirty="0"/>
              <a:t> pobre, </a:t>
            </a:r>
            <a:r>
              <a:rPr lang="es-ES" dirty="0" err="1"/>
              <a:t>cun</a:t>
            </a:r>
            <a:r>
              <a:rPr lang="es-ES" dirty="0"/>
              <a:t> </a:t>
            </a:r>
            <a:r>
              <a:rPr lang="es-ES" dirty="0" err="1"/>
              <a:t>traballo</a:t>
            </a:r>
            <a:r>
              <a:rPr lang="es-ES" dirty="0"/>
              <a:t> realizado por </a:t>
            </a:r>
            <a:r>
              <a:rPr lang="es-ES" dirty="0" err="1"/>
              <a:t>unha</a:t>
            </a:r>
            <a:r>
              <a:rPr lang="es-ES" dirty="0"/>
              <a:t> </a:t>
            </a:r>
            <a:r>
              <a:rPr lang="es-ES" dirty="0" err="1"/>
              <a:t>man</a:t>
            </a:r>
            <a:r>
              <a:rPr lang="es-ES" dirty="0"/>
              <a:t> de obra </a:t>
            </a:r>
            <a:r>
              <a:rPr lang="es-ES" dirty="0" err="1"/>
              <a:t>pouco</a:t>
            </a:r>
            <a:r>
              <a:rPr lang="es-ES" dirty="0"/>
              <a:t> cualificada</a:t>
            </a:r>
            <a:r>
              <a:rPr lang="es-ES" dirty="0" smtClean="0"/>
              <a:t>.</a:t>
            </a:r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s-ES" dirty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s-ES" dirty="0" smtClean="0"/>
              <a:t>De aspecto tosco</a:t>
            </a:r>
            <a:endParaRPr lang="es-ES" dirty="0"/>
          </a:p>
          <a:p>
            <a:pPr lvl="1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Char char="•"/>
              <a:defRPr/>
            </a:pPr>
            <a:endParaRPr lang="gl-ES" dirty="0" smtClean="0">
              <a:ea typeface="+mn-ea"/>
            </a:endParaRPr>
          </a:p>
        </p:txBody>
      </p:sp>
      <p:pic>
        <p:nvPicPr>
          <p:cNvPr id="49155" name="Picture 4" descr="Santa+Comba+de+Bande+_82628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651000"/>
            <a:ext cx="47879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0972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135938" cy="719138"/>
          </a:xfrm>
          <a:solidFill>
            <a:schemeClr val="bg2"/>
          </a:solidFill>
        </p:spPr>
        <p:txBody>
          <a:bodyPr/>
          <a:lstStyle/>
          <a:p>
            <a:pPr algn="l" eaLnBrk="1" hangingPunct="1"/>
            <a:r>
              <a:rPr lang="gl-ES" sz="2000">
                <a:latin typeface="Calibri" charset="0"/>
              </a:rPr>
              <a:t>Arte visigoda.Santa Comba de Bande</a:t>
            </a:r>
            <a:br>
              <a:rPr lang="gl-ES" sz="2000">
                <a:latin typeface="Calibri" charset="0"/>
              </a:rPr>
            </a:br>
            <a:r>
              <a:rPr lang="gl-ES" sz="2000">
                <a:latin typeface="Calibri" charset="0"/>
              </a:rPr>
              <a:t>Análise formal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74888"/>
            <a:ext cx="4679950" cy="4095750"/>
          </a:xfrm>
          <a:solidFill>
            <a:srgbClr val="CCC1DA"/>
          </a:solidFill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r>
              <a:rPr lang="gl-ES" sz="1800" b="1">
                <a:latin typeface="Calibri" charset="0"/>
              </a:rPr>
              <a:t>Exterior</a:t>
            </a:r>
          </a:p>
          <a:p>
            <a:pPr lvl="1" eaLnBrk="1" hangingPunct="1">
              <a:lnSpc>
                <a:spcPct val="80000"/>
              </a:lnSpc>
              <a:buFont typeface="Arial" charset="0"/>
              <a:buNone/>
            </a:pPr>
            <a:r>
              <a:rPr lang="gl-ES" sz="1800">
                <a:latin typeface="Calibri" charset="0"/>
              </a:rPr>
              <a:t>Na imaxe vemos o lado occidental ten un pórtico de entrada ao que se accede actualmente a través de dous arcos e sobre o que destaca unha espadaña dobre.</a:t>
            </a:r>
            <a:endParaRPr lang="gl-ES" sz="1800" b="1">
              <a:latin typeface="Calibri" charset="0"/>
            </a:endParaRPr>
          </a:p>
          <a:p>
            <a:pPr lvl="1" eaLnBrk="1" hangingPunct="1">
              <a:lnSpc>
                <a:spcPct val="80000"/>
              </a:lnSpc>
              <a:buFont typeface="Courier New" charset="0"/>
              <a:buChar char="o"/>
            </a:pPr>
            <a:r>
              <a:rPr lang="gl-ES" sz="1800">
                <a:latin typeface="Calibri" charset="0"/>
              </a:rPr>
              <a:t>O </a:t>
            </a:r>
            <a:r>
              <a:rPr lang="gl-ES" sz="1800" b="1">
                <a:latin typeface="Calibri" charset="0"/>
              </a:rPr>
              <a:t>pequeno tamaño</a:t>
            </a:r>
            <a:r>
              <a:rPr lang="gl-ES" sz="1800">
                <a:latin typeface="Calibri" charset="0"/>
              </a:rPr>
              <a:t> da obra, a </a:t>
            </a:r>
            <a:r>
              <a:rPr lang="gl-ES" sz="1800" b="1">
                <a:latin typeface="Calibri" charset="0"/>
              </a:rPr>
              <a:t>austeridade </a:t>
            </a:r>
            <a:r>
              <a:rPr lang="gl-ES" sz="1800">
                <a:latin typeface="Calibri" charset="0"/>
              </a:rPr>
              <a:t>e o predominio do </a:t>
            </a:r>
            <a:r>
              <a:rPr lang="gl-ES" sz="1800" b="1">
                <a:latin typeface="Calibri" charset="0"/>
              </a:rPr>
              <a:t>macizo</a:t>
            </a:r>
            <a:r>
              <a:rPr lang="gl-ES" sz="1800">
                <a:latin typeface="Calibri" charset="0"/>
              </a:rPr>
              <a:t> sobre o van indican que é unha construción prerrománica </a:t>
            </a:r>
          </a:p>
          <a:p>
            <a:pPr lvl="1" eaLnBrk="1" hangingPunct="1">
              <a:lnSpc>
                <a:spcPct val="80000"/>
              </a:lnSpc>
              <a:buFont typeface="Courier New" charset="0"/>
              <a:buChar char="o"/>
            </a:pPr>
            <a:r>
              <a:rPr lang="gl-ES" sz="1800">
                <a:latin typeface="Calibri" charset="0"/>
              </a:rPr>
              <a:t>Vemos tamén os diferentes </a:t>
            </a:r>
            <a:r>
              <a:rPr lang="gl-ES" sz="1800" b="1">
                <a:latin typeface="Calibri" charset="0"/>
              </a:rPr>
              <a:t>volumes cúbicos</a:t>
            </a:r>
            <a:r>
              <a:rPr lang="gl-ES" sz="1800">
                <a:latin typeface="Calibri" charset="0"/>
              </a:rPr>
              <a:t> que se van escalonando en altura ata o chan </a:t>
            </a:r>
          </a:p>
          <a:p>
            <a:pPr lvl="1" eaLnBrk="1" hangingPunct="1">
              <a:lnSpc>
                <a:spcPct val="80000"/>
              </a:lnSpc>
              <a:buFont typeface="Courier New" charset="0"/>
              <a:buChar char="o"/>
            </a:pPr>
            <a:r>
              <a:rPr lang="gl-ES" sz="1800">
                <a:latin typeface="Calibri" charset="0"/>
              </a:rPr>
              <a:t>o ciborio é cadrado e cuberto por tellados a catro augas. </a:t>
            </a:r>
          </a:p>
          <a:p>
            <a:pPr lvl="1" eaLnBrk="1" hangingPunct="1">
              <a:lnSpc>
                <a:spcPct val="80000"/>
              </a:lnSpc>
              <a:buFont typeface="Courier New" charset="0"/>
              <a:buChar char="o"/>
            </a:pPr>
            <a:r>
              <a:rPr lang="gl-ES" sz="1800">
                <a:latin typeface="Calibri" charset="0"/>
              </a:rPr>
              <a:t>AS naves teñen tellados a dúas augas</a:t>
            </a:r>
          </a:p>
        </p:txBody>
      </p:sp>
      <p:pic>
        <p:nvPicPr>
          <p:cNvPr id="50179" name="Picture 4" descr="Santa+Comba+de+Bande+_82628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844675"/>
            <a:ext cx="2808287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8" name="Picture 6" descr="SCBANDEVISTA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8625" y="4076700"/>
            <a:ext cx="2663825" cy="23733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0181" name="CuadroTexto 1"/>
          <p:cNvSpPr txBox="1">
            <a:spLocks noChangeArrowheads="1"/>
          </p:cNvSpPr>
          <p:nvPr/>
        </p:nvSpPr>
        <p:spPr bwMode="auto">
          <a:xfrm>
            <a:off x="285750" y="1258888"/>
            <a:ext cx="45831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/>
              <a:t>Material: sillares graníticos ben labrados, a oso. Aspecto macizo. Non necesita contrafortes</a:t>
            </a:r>
          </a:p>
        </p:txBody>
      </p:sp>
      <p:sp>
        <p:nvSpPr>
          <p:cNvPr id="50182" name="CuadroTexto 2"/>
          <p:cNvSpPr txBox="1">
            <a:spLocks noChangeArrowheads="1"/>
          </p:cNvSpPr>
          <p:nvPr/>
        </p:nvSpPr>
        <p:spPr bwMode="auto">
          <a:xfrm>
            <a:off x="1227138" y="6450013"/>
            <a:ext cx="37258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800"/>
              <a:t>Resultado harmónico</a:t>
            </a:r>
          </a:p>
        </p:txBody>
      </p:sp>
    </p:spTree>
    <p:extLst>
      <p:ext uri="{BB962C8B-B14F-4D97-AF65-F5344CB8AC3E}">
        <p14:creationId xmlns:p14="http://schemas.microsoft.com/office/powerpoint/2010/main" val="318373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993063" cy="719138"/>
          </a:xfrm>
          <a:solidFill>
            <a:schemeClr val="bg2"/>
          </a:solidFill>
        </p:spPr>
        <p:txBody>
          <a:bodyPr/>
          <a:lstStyle/>
          <a:p>
            <a:pPr algn="l" eaLnBrk="1" hangingPunct="1"/>
            <a:r>
              <a:rPr lang="gl-ES" sz="2000">
                <a:latin typeface="Calibri" charset="0"/>
              </a:rPr>
              <a:t>Arte visigoda.Santa Comba de Bande</a:t>
            </a:r>
            <a:br>
              <a:rPr lang="gl-ES" sz="2000">
                <a:latin typeface="Calibri" charset="0"/>
              </a:rPr>
            </a:br>
            <a:r>
              <a:rPr lang="gl-ES" sz="2000">
                <a:latin typeface="Calibri" charset="0"/>
              </a:rPr>
              <a:t>Análise formal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4175" y="1252538"/>
            <a:ext cx="4835525" cy="5337175"/>
          </a:xfrm>
          <a:solidFill>
            <a:srgbClr val="CCC1DA"/>
          </a:solidFill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s-ES_tradnl" sz="2400" dirty="0" smtClean="0"/>
              <a:t>Planta</a:t>
            </a:r>
            <a:r>
              <a:rPr lang="es-ES_tradnl" sz="2400" dirty="0"/>
              <a:t>. </a:t>
            </a:r>
            <a:endParaRPr lang="es-ES_tradnl" sz="2400" dirty="0" smtClean="0"/>
          </a:p>
          <a:p>
            <a:pPr marL="0" indent="0">
              <a:buFont typeface="Arial" charset="0"/>
              <a:buNone/>
              <a:defRPr/>
            </a:pPr>
            <a:r>
              <a:rPr lang="es-ES_tradnl" sz="1800" dirty="0" smtClean="0"/>
              <a:t>É </a:t>
            </a:r>
            <a:r>
              <a:rPr lang="es-ES_tradnl" sz="1800" dirty="0" err="1"/>
              <a:t>unha</a:t>
            </a:r>
            <a:r>
              <a:rPr lang="es-ES_tradnl" sz="1800" dirty="0"/>
              <a:t> cruz </a:t>
            </a:r>
            <a:r>
              <a:rPr lang="es-ES_tradnl" sz="1800" dirty="0" err="1"/>
              <a:t>grega</a:t>
            </a:r>
            <a:r>
              <a:rPr lang="es-ES_tradnl" sz="1800" dirty="0"/>
              <a:t> (cruciforme) inscrita </a:t>
            </a:r>
            <a:r>
              <a:rPr lang="es-ES_tradnl" sz="1800" dirty="0" err="1"/>
              <a:t>nun</a:t>
            </a:r>
            <a:r>
              <a:rPr lang="es-ES_tradnl" sz="1800" dirty="0"/>
              <a:t> rectángulo da que </a:t>
            </a:r>
            <a:r>
              <a:rPr lang="es-ES_tradnl" sz="1800" dirty="0" err="1"/>
              <a:t>sobresae</a:t>
            </a:r>
            <a:r>
              <a:rPr lang="es-ES_tradnl" sz="1800" dirty="0"/>
              <a:t> </a:t>
            </a:r>
            <a:r>
              <a:rPr lang="es-ES_tradnl" sz="1800" dirty="0" err="1"/>
              <a:t>unha</a:t>
            </a:r>
            <a:r>
              <a:rPr lang="es-ES_tradnl" sz="1800" dirty="0"/>
              <a:t> </a:t>
            </a:r>
            <a:r>
              <a:rPr lang="es-ES_tradnl" sz="1800" dirty="0" err="1"/>
              <a:t>cabeceira</a:t>
            </a:r>
            <a:r>
              <a:rPr lang="es-ES_tradnl" sz="1800" dirty="0"/>
              <a:t> de ábsida rectangular no lado oriental e un pórtico </a:t>
            </a:r>
            <a:r>
              <a:rPr lang="es-ES_tradnl" sz="1800" dirty="0" err="1"/>
              <a:t>aos</a:t>
            </a:r>
            <a:r>
              <a:rPr lang="es-ES_tradnl" sz="1800" dirty="0"/>
              <a:t> </a:t>
            </a:r>
            <a:r>
              <a:rPr lang="es-ES_tradnl" sz="1800" dirty="0" err="1"/>
              <a:t>pés</a:t>
            </a:r>
            <a:r>
              <a:rPr lang="es-ES_tradnl" sz="1800" dirty="0" smtClean="0"/>
              <a:t>.</a:t>
            </a:r>
          </a:p>
          <a:p>
            <a:pPr>
              <a:defRPr/>
            </a:pPr>
            <a:r>
              <a:rPr lang="es-ES_tradnl" sz="1800" dirty="0" smtClean="0"/>
              <a:t> </a:t>
            </a:r>
            <a:r>
              <a:rPr lang="es-ES_tradnl" sz="1800" dirty="0" err="1"/>
              <a:t>Ademais</a:t>
            </a:r>
            <a:r>
              <a:rPr lang="es-ES_tradnl" sz="1800" dirty="0"/>
              <a:t> tiña dúas cámaras </a:t>
            </a:r>
            <a:r>
              <a:rPr lang="es-ES_tradnl" sz="1800" dirty="0" err="1"/>
              <a:t>aos</a:t>
            </a:r>
            <a:r>
              <a:rPr lang="es-ES_tradnl" sz="1800" dirty="0"/>
              <a:t> lados do transepto das que </a:t>
            </a:r>
            <a:r>
              <a:rPr lang="es-ES_tradnl" sz="1800" dirty="0" err="1"/>
              <a:t>só</a:t>
            </a:r>
            <a:r>
              <a:rPr lang="es-ES_tradnl" sz="1800" dirty="0"/>
              <a:t> queda </a:t>
            </a:r>
            <a:r>
              <a:rPr lang="es-ES_tradnl" sz="1800" dirty="0" err="1"/>
              <a:t>unha</a:t>
            </a:r>
            <a:r>
              <a:rPr lang="es-ES_tradnl" sz="1800" dirty="0" smtClean="0"/>
              <a:t>.</a:t>
            </a:r>
          </a:p>
          <a:p>
            <a:pPr>
              <a:defRPr/>
            </a:pPr>
            <a:r>
              <a:rPr lang="es-ES_tradnl" sz="1800" dirty="0" smtClean="0"/>
              <a:t> </a:t>
            </a:r>
            <a:r>
              <a:rPr lang="es-ES_tradnl" sz="1800" dirty="0"/>
              <a:t>Estas cámaras das que se </a:t>
            </a:r>
            <a:r>
              <a:rPr lang="es-ES_tradnl" sz="1800" dirty="0" err="1"/>
              <a:t>sospeita</a:t>
            </a:r>
            <a:r>
              <a:rPr lang="es-ES_tradnl" sz="1800" dirty="0"/>
              <a:t> que había </a:t>
            </a:r>
            <a:r>
              <a:rPr lang="es-ES_tradnl" sz="1800" dirty="0" err="1"/>
              <a:t>máis</a:t>
            </a:r>
            <a:r>
              <a:rPr lang="es-ES_tradnl" sz="1800" dirty="0"/>
              <a:t>, </a:t>
            </a:r>
            <a:r>
              <a:rPr lang="es-ES_tradnl" sz="1800" dirty="0" err="1"/>
              <a:t>nun</a:t>
            </a:r>
            <a:r>
              <a:rPr lang="es-ES_tradnl" sz="1800" dirty="0"/>
              <a:t> total de seis </a:t>
            </a:r>
            <a:r>
              <a:rPr lang="es-ES_tradnl" sz="1800" dirty="0" err="1"/>
              <a:t>máis</a:t>
            </a:r>
            <a:r>
              <a:rPr lang="es-ES_tradnl" sz="1800" dirty="0"/>
              <a:t> era algo habitual </a:t>
            </a:r>
            <a:r>
              <a:rPr lang="es-ES_tradnl" sz="1800" dirty="0" err="1"/>
              <a:t>na</a:t>
            </a:r>
            <a:r>
              <a:rPr lang="es-ES_tradnl" sz="1800" dirty="0"/>
              <a:t> arquitectura visigoda e están relacionadas coa vida monacal; estarían ocupadas por </a:t>
            </a:r>
            <a:r>
              <a:rPr lang="es-ES_tradnl" sz="1800" dirty="0" err="1"/>
              <a:t>monxes</a:t>
            </a:r>
            <a:r>
              <a:rPr lang="es-ES_tradnl" sz="1800" dirty="0"/>
              <a:t>. </a:t>
            </a:r>
          </a:p>
          <a:p>
            <a:pPr marL="0" indent="0">
              <a:buFont typeface="Arial" charset="0"/>
              <a:buNone/>
              <a:defRPr/>
            </a:pPr>
            <a:endParaRPr lang="es-ES_tradnl" sz="1800" dirty="0"/>
          </a:p>
          <a:p>
            <a:pPr marL="0" indent="0">
              <a:buFont typeface="Arial" charset="0"/>
              <a:buNone/>
              <a:defRPr/>
            </a:pPr>
            <a:r>
              <a:rPr lang="es-ES_tradnl" sz="1800" dirty="0" smtClean="0"/>
              <a:t> </a:t>
            </a:r>
            <a:r>
              <a:rPr lang="es-ES_tradnl" sz="1800" b="1" dirty="0"/>
              <a:t>É </a:t>
            </a:r>
            <a:r>
              <a:rPr lang="es-ES_tradnl" sz="1800" b="1" dirty="0" err="1"/>
              <a:t>unha</a:t>
            </a:r>
            <a:r>
              <a:rPr lang="es-ES_tradnl" sz="1800" b="1" dirty="0"/>
              <a:t> </a:t>
            </a:r>
            <a:r>
              <a:rPr lang="es-ES_tradnl" sz="1800" b="1" dirty="0" err="1"/>
              <a:t>construción</a:t>
            </a:r>
            <a:r>
              <a:rPr lang="es-ES_tradnl" sz="1800" b="1" dirty="0"/>
              <a:t> de grande </a:t>
            </a:r>
            <a:r>
              <a:rPr lang="es-ES_tradnl" sz="1800" b="1" dirty="0" err="1"/>
              <a:t>sinxeleza</a:t>
            </a:r>
            <a:r>
              <a:rPr lang="es-ES_tradnl" sz="1800" b="1" dirty="0"/>
              <a:t> pero </a:t>
            </a:r>
            <a:r>
              <a:rPr lang="es-ES_tradnl" sz="1800" b="1" dirty="0" err="1"/>
              <a:t>cunha</a:t>
            </a:r>
            <a:r>
              <a:rPr lang="es-ES_tradnl" sz="1800" b="1" dirty="0"/>
              <a:t> </a:t>
            </a:r>
            <a:r>
              <a:rPr lang="es-ES_tradnl" sz="1800" b="1" dirty="0" err="1"/>
              <a:t>coidada</a:t>
            </a:r>
            <a:r>
              <a:rPr lang="es-ES_tradnl" sz="1800" b="1" dirty="0"/>
              <a:t> distribución interna</a:t>
            </a:r>
            <a:r>
              <a:rPr lang="es-ES_tradnl" sz="1800" b="1" dirty="0" smtClean="0"/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es-ES_tradnl" sz="1800" dirty="0" smtClean="0"/>
              <a:t> </a:t>
            </a:r>
            <a:r>
              <a:rPr lang="es-ES_tradnl" sz="1800" dirty="0"/>
              <a:t>Os </a:t>
            </a:r>
            <a:r>
              <a:rPr lang="es-ES_tradnl" sz="1800" dirty="0" err="1"/>
              <a:t>espazos</a:t>
            </a:r>
            <a:r>
              <a:rPr lang="es-ES_tradnl" sz="1800" dirty="0"/>
              <a:t> internos están adaptados </a:t>
            </a:r>
            <a:r>
              <a:rPr lang="es-ES_tradnl" sz="1800" dirty="0" err="1"/>
              <a:t>aos</a:t>
            </a:r>
            <a:r>
              <a:rPr lang="es-ES_tradnl" sz="1800" dirty="0"/>
              <a:t> </a:t>
            </a:r>
            <a:r>
              <a:rPr lang="es-ES_tradnl" sz="1800" dirty="0" err="1"/>
              <a:t>rituais</a:t>
            </a:r>
            <a:r>
              <a:rPr lang="es-ES_tradnl" sz="1800" dirty="0"/>
              <a:t> de procedencia oriental</a:t>
            </a:r>
            <a:r>
              <a:rPr lang="es-ES_tradnl" sz="1800" dirty="0" smtClean="0"/>
              <a:t> </a:t>
            </a:r>
            <a:endParaRPr lang="gl-ES" sz="1800" dirty="0">
              <a:latin typeface="Calibri" charset="0"/>
            </a:endParaRPr>
          </a:p>
          <a:p>
            <a:pPr lvl="1" eaLnBrk="1" hangingPunct="1">
              <a:buFont typeface="Wingdings" charset="0"/>
              <a:buNone/>
              <a:defRPr/>
            </a:pPr>
            <a:endParaRPr lang="gl-ES" sz="1800" dirty="0">
              <a:latin typeface="Calibri" charset="0"/>
            </a:endParaRPr>
          </a:p>
        </p:txBody>
      </p:sp>
      <p:pic>
        <p:nvPicPr>
          <p:cNvPr id="50181" name="Picture 5" descr="http://www.1romanico.com/004/images/fotos/000087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2914656"/>
            <a:ext cx="3421063" cy="2281238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1658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174038" cy="747713"/>
          </a:xfrm>
          <a:solidFill>
            <a:schemeClr val="bg2"/>
          </a:solidFill>
        </p:spPr>
        <p:txBody>
          <a:bodyPr/>
          <a:lstStyle/>
          <a:p>
            <a:pPr algn="l" eaLnBrk="1" hangingPunct="1"/>
            <a:r>
              <a:rPr lang="gl-ES" sz="2000">
                <a:latin typeface="Calibri" charset="0"/>
              </a:rPr>
              <a:t>Arte visigoda.Santa Comba de Bande</a:t>
            </a:r>
            <a:br>
              <a:rPr lang="gl-ES" sz="2000">
                <a:latin typeface="Calibri" charset="0"/>
              </a:rPr>
            </a:br>
            <a:r>
              <a:rPr lang="gl-ES" sz="2000">
                <a:latin typeface="Calibri" charset="0"/>
              </a:rPr>
              <a:t>Análise formal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7338" y="1185863"/>
            <a:ext cx="4281487" cy="5164137"/>
          </a:xfrm>
          <a:solidFill>
            <a:srgbClr val="CCC1DA"/>
          </a:solidFill>
        </p:spPr>
        <p:txBody>
          <a:bodyPr rtlCol="0">
            <a:normAutofit fontScale="55000" lnSpcReduction="20000"/>
          </a:bodyPr>
          <a:lstStyle/>
          <a:p>
            <a:pPr marL="457200" lvl="1" indent="0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gl-ES" sz="2900" dirty="0" smtClean="0">
                <a:ea typeface="+mn-ea"/>
              </a:rPr>
              <a:t>Interior</a:t>
            </a:r>
          </a:p>
          <a:p>
            <a:pPr marL="457200" lvl="1" indent="0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endParaRPr lang="es-ES" sz="2900" dirty="0" smtClean="0">
              <a:ea typeface="+mn-ea"/>
            </a:endParaRPr>
          </a:p>
          <a:p>
            <a:pPr marL="457200" lvl="1" indent="0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r>
              <a:rPr lang="es-ES" sz="2900" dirty="0" smtClean="0">
                <a:ea typeface="+mn-ea"/>
              </a:rPr>
              <a:t>É</a:t>
            </a:r>
            <a:r>
              <a:rPr lang="gl-ES" sz="2900" dirty="0" smtClean="0">
                <a:ea typeface="+mn-ea"/>
              </a:rPr>
              <a:t> abovedado e os muros son o soporte</a:t>
            </a:r>
          </a:p>
          <a:p>
            <a:pPr marL="457200" lvl="1" indent="0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endParaRPr lang="gl-ES" sz="1800" dirty="0" smtClean="0">
              <a:ea typeface="+mn-ea"/>
            </a:endParaRPr>
          </a:p>
          <a:p>
            <a:pPr marL="457200" lvl="1" indent="0" eaLnBrk="1" fontAlgn="auto" hangingPunct="1">
              <a:lnSpc>
                <a:spcPct val="80000"/>
              </a:lnSpc>
              <a:spcAft>
                <a:spcPts val="0"/>
              </a:spcAft>
              <a:buFont typeface="Arial"/>
              <a:buNone/>
              <a:defRPr/>
            </a:pPr>
            <a:endParaRPr lang="gl-ES" sz="1800" dirty="0" smtClean="0">
              <a:ea typeface="+mn-ea"/>
            </a:endParaRPr>
          </a:p>
          <a:p>
            <a:pPr>
              <a:buFont typeface="Arial"/>
              <a:buChar char="•"/>
              <a:defRPr/>
            </a:pPr>
            <a:r>
              <a:rPr lang="es-ES_tradnl" b="1" dirty="0" smtClean="0"/>
              <a:t> </a:t>
            </a:r>
            <a:r>
              <a:rPr lang="es-ES_tradnl" b="1" dirty="0"/>
              <a:t>A naves, os </a:t>
            </a:r>
            <a:r>
              <a:rPr lang="es-ES_tradnl" b="1" dirty="0" err="1"/>
              <a:t>catro</a:t>
            </a:r>
            <a:r>
              <a:rPr lang="es-ES_tradnl" b="1" dirty="0"/>
              <a:t> brazos, </a:t>
            </a:r>
            <a:r>
              <a:rPr lang="es-ES_tradnl" dirty="0"/>
              <a:t>están </a:t>
            </a:r>
            <a:r>
              <a:rPr lang="es-ES_tradnl" dirty="0" err="1"/>
              <a:t>cubertos</a:t>
            </a:r>
            <a:r>
              <a:rPr lang="es-ES_tradnl" dirty="0"/>
              <a:t> por </a:t>
            </a:r>
            <a:r>
              <a:rPr lang="es-ES_tradnl" b="1" dirty="0"/>
              <a:t>bóvedas de </a:t>
            </a:r>
            <a:r>
              <a:rPr lang="es-ES_tradnl" b="1" dirty="0" err="1"/>
              <a:t>canón</a:t>
            </a:r>
            <a:r>
              <a:rPr lang="es-ES_tradnl" dirty="0"/>
              <a:t> </a:t>
            </a:r>
            <a:r>
              <a:rPr lang="es-ES_tradnl" dirty="0" err="1"/>
              <a:t>feitas</a:t>
            </a:r>
            <a:r>
              <a:rPr lang="es-ES_tradnl" dirty="0"/>
              <a:t> con ladrillo </a:t>
            </a:r>
            <a:endParaRPr lang="es-ES_tradnl" dirty="0" smtClean="0"/>
          </a:p>
          <a:p>
            <a:pPr>
              <a:buFont typeface="Arial"/>
              <a:buChar char="•"/>
              <a:defRPr/>
            </a:pPr>
            <a:endParaRPr lang="es-ES_tradnl" dirty="0"/>
          </a:p>
          <a:p>
            <a:pPr>
              <a:buFont typeface="Arial"/>
              <a:buChar char="•"/>
              <a:defRPr/>
            </a:pPr>
            <a:r>
              <a:rPr lang="es-ES_tradnl" dirty="0" smtClean="0"/>
              <a:t>No</a:t>
            </a:r>
            <a:r>
              <a:rPr lang="es-ES_tradnl" b="1" dirty="0" smtClean="0"/>
              <a:t> </a:t>
            </a:r>
            <a:r>
              <a:rPr lang="es-ES_tradnl" b="1" dirty="0"/>
              <a:t>cruceiro </a:t>
            </a:r>
            <a:r>
              <a:rPr lang="es-ES_tradnl" dirty="0" err="1"/>
              <a:t>hai</a:t>
            </a:r>
            <a:r>
              <a:rPr lang="es-ES_tradnl" dirty="0"/>
              <a:t> a bóveda de </a:t>
            </a:r>
            <a:r>
              <a:rPr lang="es-ES_tradnl" dirty="0" err="1"/>
              <a:t>aresta</a:t>
            </a:r>
            <a:r>
              <a:rPr lang="es-ES_tradnl" dirty="0"/>
              <a:t> sobre </a:t>
            </a:r>
            <a:r>
              <a:rPr lang="es-ES_tradnl" dirty="0" err="1"/>
              <a:t>estes</a:t>
            </a:r>
            <a:r>
              <a:rPr lang="es-ES_tradnl" dirty="0"/>
              <a:t> arcos de </a:t>
            </a:r>
            <a:r>
              <a:rPr lang="es-ES_tradnl" dirty="0" err="1"/>
              <a:t>ferradura</a:t>
            </a:r>
            <a:r>
              <a:rPr lang="es-ES_tradnl" dirty="0"/>
              <a:t> (ladrillos de tipo romano</a:t>
            </a:r>
            <a:r>
              <a:rPr lang="es-ES_tradnl" dirty="0" smtClean="0"/>
              <a:t>). A </a:t>
            </a:r>
            <a:r>
              <a:rPr lang="es-ES_tradnl" dirty="0"/>
              <a:t>altura da bóveda é case o </a:t>
            </a:r>
            <a:r>
              <a:rPr lang="es-ES_tradnl" dirty="0" err="1"/>
              <a:t>dobre</a:t>
            </a:r>
            <a:r>
              <a:rPr lang="es-ES_tradnl" dirty="0"/>
              <a:t> da </a:t>
            </a:r>
            <a:r>
              <a:rPr lang="es-ES_tradnl" dirty="0" err="1"/>
              <a:t>súa</a:t>
            </a:r>
            <a:r>
              <a:rPr lang="es-ES_tradnl" dirty="0"/>
              <a:t> anchura e </a:t>
            </a:r>
            <a:r>
              <a:rPr lang="es-ES_tradnl" dirty="0" err="1"/>
              <a:t>hai</a:t>
            </a:r>
            <a:r>
              <a:rPr lang="es-ES_tradnl" dirty="0"/>
              <a:t> </a:t>
            </a:r>
            <a:r>
              <a:rPr lang="es-ES_tradnl" dirty="0" err="1"/>
              <a:t>unha</a:t>
            </a:r>
            <a:r>
              <a:rPr lang="es-ES_tradnl" dirty="0"/>
              <a:t> </a:t>
            </a:r>
            <a:r>
              <a:rPr lang="es-ES_tradnl" dirty="0" err="1"/>
              <a:t>ventá</a:t>
            </a:r>
            <a:r>
              <a:rPr lang="es-ES_tradnl" dirty="0"/>
              <a:t> en cada un dos </a:t>
            </a:r>
            <a:r>
              <a:rPr lang="es-ES_tradnl" dirty="0" smtClean="0"/>
              <a:t>lados.</a:t>
            </a:r>
            <a:endParaRPr lang="es-ES_tradnl" dirty="0"/>
          </a:p>
          <a:p>
            <a:pPr>
              <a:defRPr/>
            </a:pPr>
            <a:endParaRPr lang="es-ES_tradnl" dirty="0"/>
          </a:p>
          <a:p>
            <a:pPr>
              <a:defRPr/>
            </a:pPr>
            <a:r>
              <a:rPr lang="es-ES_tradnl" dirty="0" err="1"/>
              <a:t>Na</a:t>
            </a:r>
            <a:r>
              <a:rPr lang="es-ES_tradnl" dirty="0"/>
              <a:t> </a:t>
            </a:r>
            <a:r>
              <a:rPr lang="es-ES_tradnl" b="1" dirty="0"/>
              <a:t>ábsida </a:t>
            </a:r>
            <a:r>
              <a:rPr lang="es-ES_tradnl" dirty="0" err="1"/>
              <a:t>tamén</a:t>
            </a:r>
            <a:r>
              <a:rPr lang="es-ES_tradnl" dirty="0"/>
              <a:t> </a:t>
            </a:r>
            <a:r>
              <a:rPr lang="es-ES_tradnl" dirty="0" err="1"/>
              <a:t>hai</a:t>
            </a:r>
            <a:r>
              <a:rPr lang="es-ES_tradnl" dirty="0"/>
              <a:t> </a:t>
            </a:r>
            <a:r>
              <a:rPr lang="es-ES_tradnl" dirty="0" err="1"/>
              <a:t>unha</a:t>
            </a:r>
            <a:r>
              <a:rPr lang="es-ES_tradnl" dirty="0"/>
              <a:t> </a:t>
            </a:r>
            <a:r>
              <a:rPr lang="es-ES_tradnl" dirty="0" err="1"/>
              <a:t>cuberta</a:t>
            </a:r>
            <a:r>
              <a:rPr lang="es-ES_tradnl" dirty="0"/>
              <a:t> abovedada, de medio </a:t>
            </a:r>
            <a:r>
              <a:rPr lang="es-ES_tradnl" dirty="0" smtClean="0"/>
              <a:t>canon que </a:t>
            </a:r>
            <a:r>
              <a:rPr lang="es-ES_tradnl" dirty="0" err="1" smtClean="0"/>
              <a:t>tende</a:t>
            </a:r>
            <a:r>
              <a:rPr lang="es-ES_tradnl" dirty="0" smtClean="0"/>
              <a:t> a </a:t>
            </a:r>
            <a:r>
              <a:rPr lang="es-ES_tradnl" dirty="0" err="1" smtClean="0"/>
              <a:t>ferradura</a:t>
            </a:r>
            <a:r>
              <a:rPr lang="es-ES_tradnl" dirty="0" smtClean="0"/>
              <a:t>. </a:t>
            </a:r>
            <a:r>
              <a:rPr lang="es-ES_tradnl" dirty="0"/>
              <a:t>Esta ábsida está separada do resto por un arco toral de </a:t>
            </a:r>
            <a:r>
              <a:rPr lang="es-ES_tradnl" dirty="0" err="1"/>
              <a:t>ferradura</a:t>
            </a:r>
            <a:r>
              <a:rPr lang="es-ES_tradnl" dirty="0" smtClean="0"/>
              <a:t>,.</a:t>
            </a:r>
            <a:endParaRPr lang="es-ES_tradnl" dirty="0"/>
          </a:p>
          <a:p>
            <a:pPr>
              <a:defRPr/>
            </a:pPr>
            <a:endParaRPr lang="es-ES_tradnl" dirty="0"/>
          </a:p>
          <a:p>
            <a:pPr marL="457200" lvl="1" indent="0" eaLnBrk="1" fontAlgn="auto" hangingPunct="1">
              <a:lnSpc>
                <a:spcPct val="80000"/>
              </a:lnSpc>
              <a:spcAft>
                <a:spcPts val="0"/>
              </a:spcAft>
              <a:buFont typeface="Arial" charset="0"/>
              <a:buNone/>
              <a:defRPr/>
            </a:pPr>
            <a:endParaRPr lang="gl-ES" sz="1800" dirty="0" smtClean="0">
              <a:ea typeface="+mn-ea"/>
            </a:endParaRPr>
          </a:p>
        </p:txBody>
      </p:sp>
      <p:pic>
        <p:nvPicPr>
          <p:cNvPr id="2" name="Picture 16" descr="AUI20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60350"/>
            <a:ext cx="28479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3" name="Picture 19" descr="386969669_dd288e0ac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644900"/>
            <a:ext cx="3924300" cy="29432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4283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064500" cy="647700"/>
          </a:xfrm>
          <a:solidFill>
            <a:schemeClr val="bg2"/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gl-ES" sz="2000" dirty="0" smtClean="0">
                <a:ea typeface="+mj-ea"/>
                <a:cs typeface="+mj-cs"/>
              </a:rPr>
              <a:t>Arte visigoda.Santa Comba de Bande</a:t>
            </a:r>
            <a:br>
              <a:rPr lang="gl-ES" sz="2000" dirty="0" smtClean="0">
                <a:ea typeface="+mj-ea"/>
                <a:cs typeface="+mj-cs"/>
              </a:rPr>
            </a:br>
            <a:r>
              <a:rPr lang="gl-ES" sz="2000" dirty="0" smtClean="0">
                <a:ea typeface="+mj-ea"/>
                <a:cs typeface="+mj-cs"/>
              </a:rPr>
              <a:t>Análise formal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975" y="1401763"/>
            <a:ext cx="4260850" cy="5140325"/>
          </a:xfrm>
          <a:solidFill>
            <a:srgbClr val="CCC1DA"/>
          </a:solidFill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gl-ES" sz="2000" b="1">
                <a:latin typeface="Calibri" charset="0"/>
              </a:rPr>
              <a:t>A decoración </a:t>
            </a:r>
            <a:r>
              <a:rPr lang="gl-ES" sz="2000">
                <a:latin typeface="Calibri" charset="0"/>
              </a:rPr>
              <a:t>no interior é escasa:</a:t>
            </a:r>
          </a:p>
          <a:p>
            <a:pPr lvl="1" eaLnBrk="1" hangingPunct="1">
              <a:lnSpc>
                <a:spcPct val="80000"/>
              </a:lnSpc>
              <a:buFont typeface="Courier New" charset="0"/>
              <a:buChar char="o"/>
            </a:pPr>
            <a:r>
              <a:rPr lang="gl-ES" sz="2400">
                <a:latin typeface="Calibri" charset="0"/>
              </a:rPr>
              <a:t>Columnas de mármore pareadas, monolíticas, que teñen capiteis decorados con motivos vexetais.</a:t>
            </a:r>
          </a:p>
          <a:p>
            <a:pPr lvl="1" eaLnBrk="1" hangingPunct="1">
              <a:lnSpc>
                <a:spcPct val="80000"/>
              </a:lnSpc>
              <a:buFont typeface="Courier New" charset="0"/>
              <a:buChar char="o"/>
            </a:pPr>
            <a:r>
              <a:rPr lang="gl-ES" sz="2400">
                <a:latin typeface="Calibri" charset="0"/>
              </a:rPr>
              <a:t>Dous dos capiteis son visigodos, con técnica pouco depurada, pero os outros son reaproveitados.</a:t>
            </a:r>
          </a:p>
          <a:p>
            <a:pPr lvl="1" eaLnBrk="1" hangingPunct="1">
              <a:lnSpc>
                <a:spcPct val="80000"/>
              </a:lnSpc>
              <a:buFont typeface="Courier New" charset="0"/>
              <a:buChar char="o"/>
            </a:pPr>
            <a:r>
              <a:rPr lang="gl-ES" sz="2400" b="1">
                <a:latin typeface="Calibri" charset="0"/>
              </a:rPr>
              <a:t>Tamén friso decorado con acios e follas </a:t>
            </a:r>
            <a:r>
              <a:rPr lang="gl-ES" sz="2400">
                <a:latin typeface="Calibri" charset="0"/>
              </a:rPr>
              <a:t>que bordea a ábsida</a:t>
            </a:r>
          </a:p>
          <a:p>
            <a:pPr lvl="1" eaLnBrk="1" hangingPunct="1">
              <a:lnSpc>
                <a:spcPct val="80000"/>
              </a:lnSpc>
              <a:buFont typeface="Courier New" charset="0"/>
              <a:buChar char="o"/>
            </a:pPr>
            <a:r>
              <a:rPr lang="es-ES" sz="2400">
                <a:latin typeface="Calibri" charset="0"/>
              </a:rPr>
              <a:t>N</a:t>
            </a:r>
            <a:r>
              <a:rPr lang="gl-ES" sz="2400">
                <a:latin typeface="Calibri" charset="0"/>
              </a:rPr>
              <a:t>as naves hai un friso sogueado</a:t>
            </a:r>
          </a:p>
        </p:txBody>
      </p:sp>
      <p:pic>
        <p:nvPicPr>
          <p:cNvPr id="58375" name="Picture 7" descr="386965517_2751da49c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2563" y="460375"/>
            <a:ext cx="2916237" cy="38893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8377" name="Picture 9" descr="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4288" y="4602163"/>
            <a:ext cx="2743200" cy="2057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557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Imagen 1" descr="0000509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1390650"/>
            <a:ext cx="35560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652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29575" cy="676275"/>
          </a:xfrm>
          <a:solidFill>
            <a:schemeClr val="bg2"/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gl-ES" sz="2000" dirty="0" smtClean="0">
                <a:ea typeface="+mj-ea"/>
                <a:cs typeface="+mj-cs"/>
              </a:rPr>
              <a:t>Arte visigoda.Santa Comba de Bande</a:t>
            </a:r>
            <a:br>
              <a:rPr lang="gl-ES" sz="2000" dirty="0" smtClean="0">
                <a:ea typeface="+mj-ea"/>
                <a:cs typeface="+mj-cs"/>
              </a:rPr>
            </a:br>
            <a:r>
              <a:rPr lang="gl-ES" sz="2000" dirty="0" smtClean="0">
                <a:ea typeface="+mj-ea"/>
                <a:cs typeface="+mj-cs"/>
              </a:rPr>
              <a:t>Análise formal</a:t>
            </a: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74675" y="1905000"/>
            <a:ext cx="3667125" cy="4103688"/>
          </a:xfrm>
          <a:solidFill>
            <a:srgbClr val="CCC1DA"/>
          </a:solidFill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Courier New" charset="0"/>
              <a:buChar char="o"/>
            </a:pPr>
            <a:r>
              <a:rPr lang="gl-ES" sz="2400">
                <a:latin typeface="Calibri" charset="0"/>
              </a:rPr>
              <a:t>A luz penetra a través de escasos vans como as </a:t>
            </a:r>
            <a:r>
              <a:rPr lang="gl-ES" sz="2400" b="1">
                <a:latin typeface="Calibri" charset="0"/>
              </a:rPr>
              <a:t>catro ventás</a:t>
            </a:r>
            <a:r>
              <a:rPr lang="gl-ES" sz="2400">
                <a:latin typeface="Calibri" charset="0"/>
              </a:rPr>
              <a:t> que hai en cada un dos lados do ciborio e na ábsida </a:t>
            </a:r>
          </a:p>
        </p:txBody>
      </p:sp>
      <p:pic>
        <p:nvPicPr>
          <p:cNvPr id="55299" name="Picture 4" descr="AUI201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04813"/>
            <a:ext cx="28479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 descr="386969669_dd288e0ac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644900"/>
            <a:ext cx="3924300" cy="29432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4747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3" name="Picture 5" descr="P320618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8642350" cy="64801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4075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Imagen 1" descr="reinos-german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336550"/>
            <a:ext cx="7089775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865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064500" cy="647700"/>
          </a:xfrm>
          <a:solidFill>
            <a:schemeClr val="bg2"/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gl-ES" sz="2000" dirty="0" smtClean="0">
                <a:ea typeface="+mj-ea"/>
                <a:cs typeface="+mj-cs"/>
              </a:rPr>
              <a:t>Arte visigoda.Santa Comba de Bande</a:t>
            </a:r>
            <a:br>
              <a:rPr lang="gl-ES" sz="2000" dirty="0" smtClean="0">
                <a:ea typeface="+mj-ea"/>
                <a:cs typeface="+mj-cs"/>
              </a:rPr>
            </a:br>
            <a:r>
              <a:rPr lang="gl-ES" sz="2000" dirty="0" smtClean="0">
                <a:ea typeface="+mj-ea"/>
                <a:cs typeface="+mj-cs"/>
              </a:rPr>
              <a:t>Análise formal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425575"/>
            <a:ext cx="4152900" cy="4800600"/>
          </a:xfrm>
          <a:solidFill>
            <a:srgbClr val="CCC1DA"/>
          </a:solidFill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Courier New" charset="0"/>
              <a:buChar char="o"/>
            </a:pPr>
            <a:r>
              <a:rPr lang="es-ES_tradnl" sz="2400">
                <a:latin typeface="Calibri" charset="0"/>
              </a:rPr>
              <a:t>Es</a:t>
            </a:r>
            <a:r>
              <a:rPr lang="es-ES_tradnl" sz="2000">
                <a:latin typeface="Calibri" charset="0"/>
              </a:rPr>
              <a:t>te edificio é unha boa mostra da arquitectura hispanovisigoda do VII en bóvedas, capiteis, arcos de ferradura, decoración xeométrica ....é un dos restos mellores para poder estudar e coñecer a arte visigoda.</a:t>
            </a:r>
          </a:p>
          <a:p>
            <a:pPr lvl="1" eaLnBrk="1" hangingPunct="1">
              <a:lnSpc>
                <a:spcPct val="80000"/>
              </a:lnSpc>
              <a:buFont typeface="Courier New" charset="0"/>
              <a:buChar char="o"/>
            </a:pPr>
            <a:endParaRPr lang="es-ES_tradnl" sz="2000">
              <a:latin typeface="Calibri" charset="0"/>
            </a:endParaRPr>
          </a:p>
          <a:p>
            <a:pPr lvl="1" eaLnBrk="1" hangingPunct="1">
              <a:lnSpc>
                <a:spcPct val="80000"/>
              </a:lnSpc>
              <a:buFont typeface="Courier New" charset="0"/>
              <a:buChar char="o"/>
            </a:pPr>
            <a:r>
              <a:rPr lang="es-ES_tradnl" sz="2000">
                <a:latin typeface="Calibri" charset="0"/>
              </a:rPr>
              <a:t> Foi declarada monumento nacional no ano 1921</a:t>
            </a:r>
          </a:p>
          <a:p>
            <a:pPr lvl="1" eaLnBrk="1" hangingPunct="1">
              <a:lnSpc>
                <a:spcPct val="80000"/>
              </a:lnSpc>
              <a:buFont typeface="Courier New" charset="0"/>
              <a:buChar char="o"/>
            </a:pPr>
            <a:endParaRPr lang="es-ES_tradnl" sz="2000">
              <a:latin typeface="Calibri" charset="0"/>
            </a:endParaRPr>
          </a:p>
          <a:p>
            <a:pPr lvl="1" eaLnBrk="1" hangingPunct="1">
              <a:lnSpc>
                <a:spcPct val="80000"/>
              </a:lnSpc>
              <a:buFont typeface="Courier New" charset="0"/>
              <a:buChar char="o"/>
            </a:pPr>
            <a:r>
              <a:rPr lang="es-ES" sz="2000">
                <a:latin typeface="Calibri" charset="0"/>
              </a:rPr>
              <a:t>As fórmulas arquitectónicas que aquí se empregan desenvolveranse nos séculos posteriores e en maior escala.</a:t>
            </a:r>
          </a:p>
          <a:p>
            <a:pPr lvl="1" eaLnBrk="1" hangingPunct="1">
              <a:lnSpc>
                <a:spcPct val="80000"/>
              </a:lnSpc>
              <a:buFont typeface="Courier New" charset="0"/>
              <a:buChar char="o"/>
            </a:pPr>
            <a:endParaRPr lang="es-ES_tradnl" sz="2400">
              <a:latin typeface="Calibri" charset="0"/>
            </a:endParaRPr>
          </a:p>
          <a:p>
            <a:pPr lvl="1" eaLnBrk="1" hangingPunct="1">
              <a:lnSpc>
                <a:spcPct val="80000"/>
              </a:lnSpc>
              <a:buFont typeface="Courier New" charset="0"/>
              <a:buChar char="o"/>
            </a:pPr>
            <a:endParaRPr lang="gl-ES" sz="2400">
              <a:latin typeface="Calibri" charset="0"/>
            </a:endParaRPr>
          </a:p>
        </p:txBody>
      </p:sp>
      <p:pic>
        <p:nvPicPr>
          <p:cNvPr id="57347" name="Picture 1" descr="http://www.arteguias.com/imagenes3/santa-comba-bande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1719263"/>
            <a:ext cx="2706688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74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064500" cy="719138"/>
          </a:xfrm>
          <a:solidFill>
            <a:schemeClr val="bg2"/>
          </a:solidFill>
        </p:spPr>
        <p:txBody>
          <a:bodyPr/>
          <a:lstStyle/>
          <a:p>
            <a:pPr algn="l" eaLnBrk="1" hangingPunct="1"/>
            <a:r>
              <a:rPr lang="gl-ES" sz="2000">
                <a:latin typeface="Calibri" charset="0"/>
              </a:rPr>
              <a:t>Arte visigoda.San Pedro de la Nave</a:t>
            </a:r>
            <a:br>
              <a:rPr lang="gl-ES" sz="2000">
                <a:latin typeface="Calibri" charset="0"/>
              </a:rPr>
            </a:br>
            <a:r>
              <a:rPr lang="gl-ES" sz="2000">
                <a:latin typeface="Calibri" charset="0"/>
              </a:rPr>
              <a:t>Identificación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644650"/>
            <a:ext cx="3357563" cy="41973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gl-ES" sz="2600">
                <a:latin typeface="Calibri" charset="0"/>
              </a:rPr>
              <a:t>OBRA: San Pedro da Nave</a:t>
            </a:r>
          </a:p>
          <a:p>
            <a:pPr eaLnBrk="1" hangingPunct="1">
              <a:lnSpc>
                <a:spcPct val="90000"/>
              </a:lnSpc>
            </a:pPr>
            <a:r>
              <a:rPr lang="gl-ES" sz="2600">
                <a:latin typeface="Calibri" charset="0"/>
              </a:rPr>
              <a:t>AUTOR: descoñecido</a:t>
            </a:r>
          </a:p>
          <a:p>
            <a:pPr eaLnBrk="1" hangingPunct="1">
              <a:lnSpc>
                <a:spcPct val="90000"/>
              </a:lnSpc>
            </a:pPr>
            <a:r>
              <a:rPr lang="gl-ES" sz="2600">
                <a:latin typeface="Calibri" charset="0"/>
              </a:rPr>
              <a:t>CRONOLOXIA: século VII</a:t>
            </a:r>
          </a:p>
          <a:p>
            <a:pPr eaLnBrk="1" hangingPunct="1">
              <a:lnSpc>
                <a:spcPct val="90000"/>
              </a:lnSpc>
            </a:pPr>
            <a:r>
              <a:rPr lang="gl-ES" sz="2600">
                <a:latin typeface="Calibri" charset="0"/>
              </a:rPr>
              <a:t>ESTILO: arquitectura hispanovisigoda en Zamora </a:t>
            </a:r>
          </a:p>
        </p:txBody>
      </p:sp>
      <p:pic>
        <p:nvPicPr>
          <p:cNvPr id="102404" name="Picture 4" descr="http://ruizmaso.blogspot.es/img/SanPedrodeNave01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1488" y="1644650"/>
            <a:ext cx="4322762" cy="315277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351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993063" cy="719138"/>
          </a:xfrm>
          <a:solidFill>
            <a:schemeClr val="bg2"/>
          </a:solidFill>
        </p:spPr>
        <p:txBody>
          <a:bodyPr/>
          <a:lstStyle/>
          <a:p>
            <a:pPr algn="l" eaLnBrk="1" hangingPunct="1"/>
            <a:r>
              <a:rPr lang="gl-ES" sz="2000">
                <a:latin typeface="Calibri" charset="0"/>
              </a:rPr>
              <a:t>Arte visigoda.San Pedro de la Nave</a:t>
            </a:r>
            <a:br>
              <a:rPr lang="gl-ES" sz="2000">
                <a:latin typeface="Calibri" charset="0"/>
              </a:rPr>
            </a:br>
            <a:r>
              <a:rPr lang="gl-ES" sz="2000">
                <a:latin typeface="Calibri" charset="0"/>
              </a:rPr>
              <a:t>Análise formal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246188"/>
            <a:ext cx="4752975" cy="50561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gl-ES" sz="1700">
                <a:latin typeface="Calibri" charset="0"/>
              </a:rPr>
              <a:t>É outro exemplo de arquitectura visigoda na península.</a:t>
            </a: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endParaRPr lang="gl-ES" sz="1700">
              <a:latin typeface="Calibri" charset="0"/>
            </a:endParaRPr>
          </a:p>
          <a:p>
            <a:pPr eaLnBrk="1" hangingPunct="1">
              <a:lnSpc>
                <a:spcPct val="80000"/>
              </a:lnSpc>
              <a:buFont typeface="Wingdings" charset="0"/>
              <a:buNone/>
            </a:pPr>
            <a:r>
              <a:rPr lang="gl-ES" sz="2400">
                <a:latin typeface="Calibri" charset="0"/>
              </a:rPr>
              <a:t>Planta:</a:t>
            </a:r>
          </a:p>
          <a:p>
            <a:pPr eaLnBrk="1" hangingPunct="1">
              <a:lnSpc>
                <a:spcPct val="80000"/>
              </a:lnSpc>
            </a:pPr>
            <a:r>
              <a:rPr lang="gl-ES" sz="2400">
                <a:latin typeface="Calibri" charset="0"/>
              </a:rPr>
              <a:t> Ten planta de cruz grega inscrita nun rectángulo e o típico espazo compartimentado propio destas construcións.</a:t>
            </a:r>
          </a:p>
          <a:p>
            <a:pPr eaLnBrk="1" hangingPunct="1">
              <a:lnSpc>
                <a:spcPct val="80000"/>
              </a:lnSpc>
            </a:pPr>
            <a:r>
              <a:rPr lang="gl-ES" sz="2400">
                <a:latin typeface="Calibri" charset="0"/>
              </a:rPr>
              <a:t>Neste caso a igrexa posúe tres naves separadas por piares e cunha nave central máis alta que as laterais. </a:t>
            </a:r>
          </a:p>
          <a:p>
            <a:pPr eaLnBrk="1" hangingPunct="1">
              <a:lnSpc>
                <a:spcPct val="80000"/>
              </a:lnSpc>
            </a:pPr>
            <a:r>
              <a:rPr lang="gl-ES" sz="2400">
                <a:latin typeface="Calibri" charset="0"/>
              </a:rPr>
              <a:t>Ten transepto que sobresae da planta con dous pórticos laterais e remata en ábsida rectangular que tamén sobresae da planta.</a:t>
            </a:r>
          </a:p>
        </p:txBody>
      </p:sp>
      <p:pic>
        <p:nvPicPr>
          <p:cNvPr id="103428" name="Picture 4" descr="http://ruizmaso.blogspot.es/img/SanPedrodeNave01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1700213"/>
            <a:ext cx="2820987" cy="2057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3429" name="Picture 5" descr="http://www.artehistoria.jcyl.es/artesp/jpg/AUI19842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7763" y="3933825"/>
            <a:ext cx="1585912" cy="2057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077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7993063" cy="719138"/>
          </a:xfrm>
          <a:solidFill>
            <a:schemeClr val="bg2"/>
          </a:solidFill>
        </p:spPr>
        <p:txBody>
          <a:bodyPr/>
          <a:lstStyle/>
          <a:p>
            <a:pPr algn="l" eaLnBrk="1" hangingPunct="1"/>
            <a:r>
              <a:rPr lang="gl-ES" sz="2000">
                <a:latin typeface="Calibri" charset="0"/>
              </a:rPr>
              <a:t>Arte visigoda.San Pedro de la Nave</a:t>
            </a:r>
            <a:br>
              <a:rPr lang="gl-ES" sz="2000">
                <a:latin typeface="Calibri" charset="0"/>
              </a:rPr>
            </a:br>
            <a:r>
              <a:rPr lang="gl-ES" sz="2000">
                <a:latin typeface="Calibri" charset="0"/>
              </a:rPr>
              <a:t>Análise formal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390650"/>
            <a:ext cx="3722687" cy="46307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gl-ES" sz="2400">
                <a:latin typeface="Calibri" charset="0"/>
              </a:rPr>
              <a:t>Exterior:</a:t>
            </a:r>
          </a:p>
          <a:p>
            <a:pPr eaLnBrk="1" hangingPunct="1">
              <a:lnSpc>
                <a:spcPct val="90000"/>
              </a:lnSpc>
            </a:pPr>
            <a:r>
              <a:rPr lang="gl-ES" sz="2400">
                <a:latin typeface="Calibri" charset="0"/>
              </a:rPr>
              <a:t>empregan sillaría regular de grandes pezas e ben traballadas, con alternancia de pedras irregulares.</a:t>
            </a:r>
          </a:p>
          <a:p>
            <a:pPr eaLnBrk="1" hangingPunct="1">
              <a:lnSpc>
                <a:spcPct val="90000"/>
              </a:lnSpc>
            </a:pPr>
            <a:r>
              <a:rPr lang="gl-ES" sz="2400">
                <a:latin typeface="Calibri" charset="0"/>
              </a:rPr>
              <a:t> Vese claramente o escalonamento de alturas e o predominio do macizo sobre o van.</a:t>
            </a:r>
          </a:p>
        </p:txBody>
      </p:sp>
      <p:pic>
        <p:nvPicPr>
          <p:cNvPr id="109572" name="Picture 4" descr="http://ruizmaso.blogspot.es/img/SanPedrodeNave01.jpe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989138"/>
            <a:ext cx="4537075" cy="33083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5528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8" y="304800"/>
            <a:ext cx="8275637" cy="676275"/>
          </a:xfrm>
          <a:solidFill>
            <a:schemeClr val="bg2"/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gl-ES" sz="2000" dirty="0" smtClean="0">
                <a:ea typeface="+mj-ea"/>
                <a:cs typeface="+mj-cs"/>
              </a:rPr>
              <a:t>Arte visigoda.San Pedro de la Nave</a:t>
            </a:r>
            <a:br>
              <a:rPr lang="gl-ES" sz="2000" dirty="0" smtClean="0">
                <a:ea typeface="+mj-ea"/>
                <a:cs typeface="+mj-cs"/>
              </a:rPr>
            </a:br>
            <a:r>
              <a:rPr lang="gl-ES" sz="2000" dirty="0" smtClean="0">
                <a:ea typeface="+mj-ea"/>
                <a:cs typeface="+mj-cs"/>
              </a:rPr>
              <a:t>Análise formal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2913" y="1317625"/>
            <a:ext cx="4048125" cy="47021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0"/>
              <a:buNone/>
            </a:pPr>
            <a:r>
              <a:rPr lang="gl-ES" sz="2400">
                <a:latin typeface="Calibri" charset="0"/>
              </a:rPr>
              <a:t>Interior:</a:t>
            </a:r>
          </a:p>
          <a:p>
            <a:pPr eaLnBrk="1" hangingPunct="1">
              <a:lnSpc>
                <a:spcPct val="90000"/>
              </a:lnSpc>
            </a:pPr>
            <a:r>
              <a:rPr lang="gl-ES" sz="2400">
                <a:latin typeface="Calibri" charset="0"/>
              </a:rPr>
              <a:t>un dos elementos máis destacados de San Pedro é a decoración interna.</a:t>
            </a:r>
          </a:p>
          <a:p>
            <a:pPr eaLnBrk="1" hangingPunct="1">
              <a:lnSpc>
                <a:spcPct val="90000"/>
              </a:lnSpc>
            </a:pPr>
            <a:r>
              <a:rPr lang="gl-ES" sz="2400">
                <a:latin typeface="Calibri" charset="0"/>
              </a:rPr>
              <a:t>É abundante e localízase nos frisos e nos capiteis.</a:t>
            </a:r>
          </a:p>
          <a:p>
            <a:pPr eaLnBrk="1" hangingPunct="1">
              <a:lnSpc>
                <a:spcPct val="90000"/>
              </a:lnSpc>
            </a:pPr>
            <a:r>
              <a:rPr lang="gl-ES" sz="2400">
                <a:latin typeface="Calibri" charset="0"/>
              </a:rPr>
              <a:t>Aparecen </a:t>
            </a:r>
            <a:r>
              <a:rPr lang="gl-ES" sz="2400" b="1">
                <a:latin typeface="Calibri" charset="0"/>
              </a:rPr>
              <a:t>relevos figurativos</a:t>
            </a:r>
            <a:r>
              <a:rPr lang="gl-ES" sz="2400">
                <a:latin typeface="Calibri" charset="0"/>
              </a:rPr>
              <a:t> con escenas relixiosas e son relevos feitos con tosquidade pero cunha gran claridade, didácticos.</a:t>
            </a:r>
          </a:p>
        </p:txBody>
      </p:sp>
      <p:pic>
        <p:nvPicPr>
          <p:cNvPr id="105480" name="Picture 8" descr="http://upload.wikimedia.org/wikipedia/commons/4/44/Wisi_San_Pedro_de_la_Nave_e_chapiteau_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4388" y="280988"/>
            <a:ext cx="3735387" cy="3313112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5482" name="Picture 10" descr="http://bp2.blogger.com/_45wVsBbf1fE/SHmW0Hnj0iI/AAAAAAAAAOE/mJofOUy72Xk/s400/san_pedro_de_la_nave_capitel_abrahan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4388" y="3822700"/>
            <a:ext cx="3951287" cy="27559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8762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04800"/>
            <a:ext cx="7891462" cy="676275"/>
          </a:xfrm>
          <a:solidFill>
            <a:schemeClr val="bg2"/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gl-ES" sz="2000" dirty="0" smtClean="0">
                <a:ea typeface="+mj-ea"/>
                <a:cs typeface="+mj-cs"/>
              </a:rPr>
              <a:t>Arte visigoda.San Pedro de la Nave</a:t>
            </a:r>
            <a:br>
              <a:rPr lang="gl-ES" sz="2000" dirty="0" smtClean="0">
                <a:ea typeface="+mj-ea"/>
                <a:cs typeface="+mj-cs"/>
              </a:rPr>
            </a:br>
            <a:r>
              <a:rPr lang="gl-ES" sz="2000" dirty="0" smtClean="0">
                <a:ea typeface="+mj-ea"/>
                <a:cs typeface="+mj-cs"/>
              </a:rPr>
              <a:t>Análise formal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209675"/>
            <a:ext cx="4797425" cy="54879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gl-ES" sz="2000">
                <a:latin typeface="Calibri" charset="0"/>
              </a:rPr>
              <a:t>Destacan dous destes capiteis nos que se representa o </a:t>
            </a:r>
            <a:r>
              <a:rPr lang="gl-ES" sz="2000" i="1">
                <a:latin typeface="Calibri" charset="0"/>
              </a:rPr>
              <a:t>Sacrificio de Isacc </a:t>
            </a:r>
            <a:r>
              <a:rPr lang="gl-ES" sz="2000">
                <a:latin typeface="Calibri" charset="0"/>
              </a:rPr>
              <a:t>e </a:t>
            </a:r>
            <a:r>
              <a:rPr lang="gl-ES" sz="2000" i="1">
                <a:latin typeface="Calibri" charset="0"/>
              </a:rPr>
              <a:t>Daniel no foxo dos leóns</a:t>
            </a:r>
            <a:r>
              <a:rPr lang="gl-ES" sz="2000">
                <a:latin typeface="Calibri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endParaRPr lang="gl-ES" sz="2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gl-ES" sz="2000">
                <a:latin typeface="Calibri" charset="0"/>
              </a:rPr>
              <a:t>Neles a composición recorda ao que se fai nas miniaturas españolas ou no mundo bizantino.</a:t>
            </a:r>
          </a:p>
          <a:p>
            <a:pPr eaLnBrk="1" hangingPunct="1">
              <a:lnSpc>
                <a:spcPct val="80000"/>
              </a:lnSpc>
            </a:pPr>
            <a:endParaRPr lang="gl-ES" sz="2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gl-ES" sz="2000">
                <a:latin typeface="Calibri" charset="0"/>
              </a:rPr>
              <a:t> Son composicións planas e adaptadas ao marco arquitectónico.</a:t>
            </a:r>
          </a:p>
          <a:p>
            <a:pPr eaLnBrk="1" hangingPunct="1">
              <a:lnSpc>
                <a:spcPct val="80000"/>
              </a:lnSpc>
            </a:pPr>
            <a:endParaRPr lang="gl-ES" sz="2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gl-ES" sz="2000">
                <a:latin typeface="Calibri" charset="0"/>
              </a:rPr>
              <a:t> As figuras son toscas e simplificadas ao máximo.</a:t>
            </a:r>
          </a:p>
          <a:p>
            <a:pPr eaLnBrk="1" hangingPunct="1">
              <a:lnSpc>
                <a:spcPct val="80000"/>
              </a:lnSpc>
            </a:pPr>
            <a:endParaRPr lang="gl-ES" sz="2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gl-ES" sz="2000">
                <a:latin typeface="Calibri" charset="0"/>
              </a:rPr>
              <a:t> A parte dos relevos historiados temos tamén motivos vexetais e xeométricos nos cimacios e nas impostas</a:t>
            </a:r>
          </a:p>
          <a:p>
            <a:pPr eaLnBrk="1" hangingPunct="1">
              <a:lnSpc>
                <a:spcPct val="80000"/>
              </a:lnSpc>
            </a:pPr>
            <a:endParaRPr lang="gl-ES" sz="2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2000">
                <a:latin typeface="Calibri" charset="0"/>
              </a:rPr>
              <a:t>P</a:t>
            </a:r>
            <a:r>
              <a:rPr lang="gl-ES" sz="2000">
                <a:latin typeface="Calibri" charset="0"/>
              </a:rPr>
              <a:t>recedente do románico</a:t>
            </a:r>
          </a:p>
          <a:p>
            <a:pPr eaLnBrk="1" hangingPunct="1">
              <a:lnSpc>
                <a:spcPct val="80000"/>
              </a:lnSpc>
            </a:pPr>
            <a:endParaRPr lang="gl-ES" sz="2000">
              <a:latin typeface="Calibri" charset="0"/>
            </a:endParaRPr>
          </a:p>
        </p:txBody>
      </p:sp>
      <p:pic>
        <p:nvPicPr>
          <p:cNvPr id="108548" name="Picture 4" descr="http://upload.wikimedia.org/wikipedia/commons/4/44/Wisi_San_Pedro_de_la_Nave_e_chapiteau_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549275"/>
            <a:ext cx="3025775" cy="268446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8549" name="Picture 5" descr="http://bp2.blogger.com/_45wVsBbf1fE/SHmW0Hnj0iI/AAAAAAAAAOE/mJofOUy72Xk/s400/san_pedro_de_la_nave_capitel_abrahan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3644900"/>
            <a:ext cx="3381375" cy="23590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9882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04800"/>
            <a:ext cx="7891462" cy="676275"/>
          </a:xfrm>
          <a:solidFill>
            <a:schemeClr val="bg2"/>
          </a:solidFill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gl-ES" sz="2000" dirty="0" smtClean="0">
                <a:ea typeface="+mj-ea"/>
                <a:cs typeface="+mj-cs"/>
              </a:rPr>
              <a:t>Arte visigoda.San Pedro de la Nave</a:t>
            </a:r>
            <a:br>
              <a:rPr lang="gl-ES" sz="2000" dirty="0" smtClean="0">
                <a:ea typeface="+mj-ea"/>
                <a:cs typeface="+mj-cs"/>
              </a:rPr>
            </a:br>
            <a:r>
              <a:rPr lang="gl-ES" sz="2000" dirty="0" smtClean="0">
                <a:ea typeface="+mj-ea"/>
                <a:cs typeface="+mj-cs"/>
              </a:rPr>
              <a:t>Análise formal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209675"/>
            <a:ext cx="4797425" cy="54879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gl-ES" sz="2000">
                <a:latin typeface="Calibri" charset="0"/>
              </a:rPr>
              <a:t>Gran calidade desta escultura aínda que supoña retroceso con respecto á romana. Fálase do Mestre de S. Pedro</a:t>
            </a:r>
          </a:p>
          <a:p>
            <a:pPr eaLnBrk="1" hangingPunct="1">
              <a:lnSpc>
                <a:spcPct val="80000"/>
              </a:lnSpc>
            </a:pPr>
            <a:endParaRPr lang="gl-ES" sz="2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2000">
                <a:latin typeface="Calibri" charset="0"/>
              </a:rPr>
              <a:t>F</a:t>
            </a:r>
            <a:r>
              <a:rPr lang="gl-ES" sz="2000">
                <a:latin typeface="Calibri" charset="0"/>
              </a:rPr>
              <a:t>eitos con técnica de bisel e condicionados polo espazo onde se ubican normalmente capiteis</a:t>
            </a:r>
          </a:p>
          <a:p>
            <a:pPr eaLnBrk="1" hangingPunct="1">
              <a:lnSpc>
                <a:spcPct val="80000"/>
              </a:lnSpc>
            </a:pPr>
            <a:r>
              <a:rPr lang="gl-ES" sz="2000">
                <a:latin typeface="Calibri" charset="0"/>
              </a:rPr>
              <a:t>Influencia das miniatura e teas de oriente</a:t>
            </a:r>
          </a:p>
          <a:p>
            <a:pPr eaLnBrk="1" hangingPunct="1">
              <a:lnSpc>
                <a:spcPct val="80000"/>
              </a:lnSpc>
            </a:pPr>
            <a:endParaRPr lang="gl-ES" sz="2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gl-ES" sz="2000">
                <a:latin typeface="Calibri" charset="0"/>
              </a:rPr>
              <a:t>FUNCIÓN DIDÁCTICA: a salvación a través da oración no Daniel e a obedicencia a Deus no caso de Abraham.</a:t>
            </a:r>
          </a:p>
          <a:p>
            <a:pPr eaLnBrk="1" hangingPunct="1">
              <a:lnSpc>
                <a:spcPct val="80000"/>
              </a:lnSpc>
            </a:pPr>
            <a:endParaRPr lang="gl-ES" sz="2000">
              <a:latin typeface="Calibri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s-ES" sz="2000">
                <a:latin typeface="Calibri" charset="0"/>
              </a:rPr>
              <a:t>S</a:t>
            </a:r>
            <a:r>
              <a:rPr lang="gl-ES" sz="2000">
                <a:latin typeface="Calibri" charset="0"/>
              </a:rPr>
              <a:t>on capiteis historiados precedente do Románico</a:t>
            </a:r>
          </a:p>
        </p:txBody>
      </p:sp>
      <p:pic>
        <p:nvPicPr>
          <p:cNvPr id="108548" name="Picture 4" descr="http://upload.wikimedia.org/wikipedia/commons/4/44/Wisi_San_Pedro_de_la_Nave_e_chapiteau_a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80063" y="549275"/>
            <a:ext cx="3025775" cy="268446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8549" name="Picture 5" descr="http://bp2.blogger.com/_45wVsBbf1fE/SHmW0Hnj0iI/AAAAAAAAAOE/mJofOUy72Xk/s400/san_pedro_de_la_nave_capitel_abrahan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3644900"/>
            <a:ext cx="3381375" cy="23590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0892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Imagen 1" descr="images-5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863725"/>
            <a:ext cx="5897563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4050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2588" y="620713"/>
            <a:ext cx="4721225" cy="5897562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gl-ES">
                <a:latin typeface="Calibri" charset="0"/>
              </a:rPr>
              <a:t>Tamén poderíamos nomear a igrexa de </a:t>
            </a:r>
            <a:r>
              <a:rPr lang="gl-ES" i="1">
                <a:latin typeface="Calibri" charset="0"/>
              </a:rPr>
              <a:t>San Xoán de Baños</a:t>
            </a:r>
            <a:r>
              <a:rPr lang="gl-ES">
                <a:latin typeface="Calibri" charset="0"/>
              </a:rPr>
              <a:t> en Palencia que é unha das máis coñecidas do estilo visigodo, con planta basilical de tres naves separadas por columnas e arcos de ferradura e con tripla ábsida cadradas e illadas. </a:t>
            </a:r>
          </a:p>
        </p:txBody>
      </p:sp>
      <p:pic>
        <p:nvPicPr>
          <p:cNvPr id="110596" name="Picture 4" descr="http://trapatroles.files.wordpress.com/2007/10/banos-de-cerrato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3813" y="620713"/>
            <a:ext cx="3600450" cy="255905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10599" name="Picture 7" descr="http://3.bp.blogspot.com/_I5SrY7CijKY/Sa16Fc7SFVI/AAAAAAAAAsE/szZBlKTeIhk/s400/planta_san_juan_de_ba%C3%B1os_visigodos.gif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3789363"/>
            <a:ext cx="2206625" cy="2057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934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135938" cy="574675"/>
          </a:xfrm>
          <a:solidFill>
            <a:srgbClr val="AFBAAA"/>
          </a:solidFill>
        </p:spPr>
        <p:txBody>
          <a:bodyPr/>
          <a:lstStyle/>
          <a:p>
            <a:pPr algn="l" eaLnBrk="1" hangingPunct="1"/>
            <a:r>
              <a:rPr lang="gl-ES" sz="2000">
                <a:latin typeface="Calibri" charset="0"/>
              </a:rPr>
              <a:t>Contexto histórico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301750"/>
            <a:ext cx="3998913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sz="2400" dirty="0" smtClean="0">
                <a:latin typeface="Calibri" charset="0"/>
              </a:rPr>
              <a:t>A arte prerrománica </a:t>
            </a:r>
            <a:r>
              <a:rPr lang="es-ES" sz="2400" dirty="0" err="1" smtClean="0">
                <a:latin typeface="Calibri" charset="0"/>
              </a:rPr>
              <a:t>sitúase</a:t>
            </a:r>
            <a:r>
              <a:rPr lang="es-ES" sz="2400" dirty="0" smtClean="0">
                <a:latin typeface="Calibri" charset="0"/>
              </a:rPr>
              <a:t> </a:t>
            </a:r>
            <a:r>
              <a:rPr lang="es-ES" sz="2400" dirty="0">
                <a:latin typeface="Calibri" charset="0"/>
              </a:rPr>
              <a:t>entre a caída do Imperio romano de Occidente no </a:t>
            </a:r>
            <a:r>
              <a:rPr lang="es-ES" sz="2400" b="1" dirty="0" err="1">
                <a:latin typeface="Calibri" charset="0"/>
              </a:rPr>
              <a:t>século</a:t>
            </a:r>
            <a:r>
              <a:rPr lang="es-ES" sz="2400" b="1" dirty="0">
                <a:latin typeface="Calibri" charset="0"/>
              </a:rPr>
              <a:t> V e o </a:t>
            </a:r>
            <a:r>
              <a:rPr lang="es-ES" sz="2400" b="1" dirty="0" err="1">
                <a:latin typeface="Calibri" charset="0"/>
              </a:rPr>
              <a:t>século</a:t>
            </a:r>
            <a:r>
              <a:rPr lang="es-ES" sz="2400" b="1" dirty="0">
                <a:latin typeface="Calibri" charset="0"/>
              </a:rPr>
              <a:t> XI,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" sz="2400" dirty="0">
              <a:latin typeface="Calibri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s-ES" sz="24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sz="2400" dirty="0">
                <a:latin typeface="Calibri" charset="0"/>
              </a:rPr>
              <a:t> A </a:t>
            </a:r>
            <a:r>
              <a:rPr lang="es-ES" sz="2400" dirty="0" err="1">
                <a:latin typeface="Calibri" charset="0"/>
              </a:rPr>
              <a:t>súa</a:t>
            </a:r>
            <a:r>
              <a:rPr lang="es-ES" sz="2400" dirty="0">
                <a:latin typeface="Calibri" charset="0"/>
              </a:rPr>
              <a:t> </a:t>
            </a:r>
            <a:r>
              <a:rPr lang="es-ES" sz="2400" dirty="0" err="1">
                <a:latin typeface="Calibri" charset="0"/>
              </a:rPr>
              <a:t>importacia</a:t>
            </a:r>
            <a:r>
              <a:rPr lang="es-ES" sz="2400" dirty="0">
                <a:latin typeface="Calibri" charset="0"/>
              </a:rPr>
              <a:t> </a:t>
            </a:r>
            <a:r>
              <a:rPr lang="es-ES" sz="2400" b="1" dirty="0">
                <a:latin typeface="Calibri" charset="0"/>
              </a:rPr>
              <a:t>está en que van por as bases do que logo será a arte románica, o </a:t>
            </a:r>
            <a:r>
              <a:rPr lang="es-ES" sz="2400" b="1" dirty="0" err="1">
                <a:latin typeface="Calibri" charset="0"/>
              </a:rPr>
              <a:t>primeiro</a:t>
            </a:r>
            <a:r>
              <a:rPr lang="es-ES" sz="2400" b="1" dirty="0">
                <a:latin typeface="Calibri" charset="0"/>
              </a:rPr>
              <a:t> estilo europeo internacional.</a:t>
            </a:r>
          </a:p>
          <a:p>
            <a:pPr eaLnBrk="1" hangingPunct="1">
              <a:lnSpc>
                <a:spcPct val="80000"/>
              </a:lnSpc>
              <a:defRPr/>
            </a:pPr>
            <a:endParaRPr lang="gl-ES" sz="2200" dirty="0">
              <a:latin typeface="Calibri" charset="0"/>
            </a:endParaRPr>
          </a:p>
        </p:txBody>
      </p:sp>
      <p:pic>
        <p:nvPicPr>
          <p:cNvPr id="21507" name="Picture 7" descr="carlomagno_impe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20713"/>
            <a:ext cx="32385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Imagen 1" descr="reinos-german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635375"/>
            <a:ext cx="3238500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493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agen 1" descr="amedi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005" y="1260704"/>
            <a:ext cx="4679932" cy="418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43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135938" cy="574675"/>
          </a:xfrm>
          <a:solidFill>
            <a:srgbClr val="AFBAAA"/>
          </a:solidFill>
        </p:spPr>
        <p:txBody>
          <a:bodyPr/>
          <a:lstStyle/>
          <a:p>
            <a:pPr algn="l" eaLnBrk="1" hangingPunct="1"/>
            <a:r>
              <a:rPr lang="gl-ES" sz="1800">
                <a:latin typeface="Calibri" charset="0"/>
              </a:rPr>
              <a:t>Contexto histórico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301750"/>
            <a:ext cx="4011612" cy="52038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s-ES" sz="2400" dirty="0" smtClean="0"/>
              <a:t>A </a:t>
            </a:r>
            <a:r>
              <a:rPr lang="es-ES" sz="2400" dirty="0"/>
              <a:t>arte prerrománica é o resultado </a:t>
            </a:r>
            <a:r>
              <a:rPr lang="es-ES" sz="2400" dirty="0" err="1"/>
              <a:t>dunha</a:t>
            </a:r>
            <a:r>
              <a:rPr lang="es-ES" sz="2400" dirty="0"/>
              <a:t> fusión entre:</a:t>
            </a:r>
          </a:p>
          <a:p>
            <a:pPr>
              <a:defRPr/>
            </a:pPr>
            <a:endParaRPr lang="es-ES" sz="2400" dirty="0"/>
          </a:p>
          <a:p>
            <a:pPr>
              <a:defRPr/>
            </a:pPr>
            <a:r>
              <a:rPr lang="es-ES" sz="2400" dirty="0"/>
              <a:t>Influencia </a:t>
            </a:r>
            <a:r>
              <a:rPr lang="es-ES" sz="2400" b="1" dirty="0"/>
              <a:t>grecorromana</a:t>
            </a:r>
          </a:p>
          <a:p>
            <a:pPr>
              <a:defRPr/>
            </a:pPr>
            <a:r>
              <a:rPr lang="es-ES" sz="2400" b="1" dirty="0" err="1"/>
              <a:t>Infuencia</a:t>
            </a:r>
            <a:r>
              <a:rPr lang="es-ES" sz="2400" b="1" dirty="0"/>
              <a:t> oriental </a:t>
            </a:r>
            <a:r>
              <a:rPr lang="es-ES" sz="2400" dirty="0"/>
              <a:t>a través de Bizancio</a:t>
            </a:r>
          </a:p>
          <a:p>
            <a:pPr>
              <a:defRPr/>
            </a:pPr>
            <a:r>
              <a:rPr lang="es-ES" sz="2400" dirty="0"/>
              <a:t>Influencia </a:t>
            </a:r>
            <a:r>
              <a:rPr lang="es-ES" sz="2400" b="1" dirty="0"/>
              <a:t>do cristianismo</a:t>
            </a:r>
          </a:p>
          <a:p>
            <a:pPr>
              <a:defRPr/>
            </a:pPr>
            <a:r>
              <a:rPr lang="es-ES" sz="2400" b="1" dirty="0"/>
              <a:t>Elementos propios dos pobos </a:t>
            </a:r>
            <a:r>
              <a:rPr lang="es-ES" sz="2400" b="1" dirty="0" err="1"/>
              <a:t>xermánicos</a:t>
            </a:r>
            <a:endParaRPr lang="es-ES" sz="2400" b="1" dirty="0"/>
          </a:p>
          <a:p>
            <a:pPr eaLnBrk="1" hangingPunct="1">
              <a:lnSpc>
                <a:spcPct val="80000"/>
              </a:lnSpc>
              <a:defRPr/>
            </a:pPr>
            <a:endParaRPr lang="gl-ES" sz="2200" dirty="0">
              <a:latin typeface="Calibri" charset="0"/>
            </a:endParaRPr>
          </a:p>
        </p:txBody>
      </p:sp>
      <p:pic>
        <p:nvPicPr>
          <p:cNvPr id="23555" name="Imagen 1" descr="reinos-german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1577975"/>
            <a:ext cx="4276725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110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135938" cy="574675"/>
          </a:xfrm>
          <a:solidFill>
            <a:srgbClr val="AFBAAA"/>
          </a:solidFill>
        </p:spPr>
        <p:txBody>
          <a:bodyPr/>
          <a:lstStyle/>
          <a:p>
            <a:pPr algn="l" eaLnBrk="1" hangingPunct="1"/>
            <a:r>
              <a:rPr lang="gl-ES" sz="1800">
                <a:latin typeface="Calibri" charset="0"/>
              </a:rPr>
              <a:t>Contexto histórico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301750"/>
            <a:ext cx="4011612" cy="52038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s-ES" sz="2400" dirty="0" err="1"/>
              <a:t>Na</a:t>
            </a:r>
            <a:r>
              <a:rPr lang="es-ES" sz="2400" dirty="0"/>
              <a:t> península podamos dividir a arte prerrománica en tres etapas:</a:t>
            </a:r>
          </a:p>
          <a:p>
            <a:pPr marL="0" indent="0">
              <a:buFont typeface="Arial" charset="0"/>
              <a:buNone/>
              <a:defRPr/>
            </a:pPr>
            <a:endParaRPr lang="es-ES" sz="2400" dirty="0"/>
          </a:p>
          <a:p>
            <a:pPr>
              <a:defRPr/>
            </a:pPr>
            <a:r>
              <a:rPr lang="es-ES" sz="2400" dirty="0"/>
              <a:t>visigoda: </a:t>
            </a:r>
            <a:r>
              <a:rPr lang="es-ES" sz="2400" dirty="0" err="1"/>
              <a:t>séculos</a:t>
            </a:r>
            <a:r>
              <a:rPr lang="es-ES" sz="2400" dirty="0"/>
              <a:t> V </a:t>
            </a:r>
            <a:r>
              <a:rPr lang="es-ES" sz="2400" dirty="0" err="1"/>
              <a:t>ao</a:t>
            </a:r>
            <a:r>
              <a:rPr lang="es-ES" sz="2400" dirty="0"/>
              <a:t> VII</a:t>
            </a:r>
          </a:p>
          <a:p>
            <a:pPr>
              <a:defRPr/>
            </a:pPr>
            <a:r>
              <a:rPr lang="es-ES" sz="2400" dirty="0"/>
              <a:t>asturiana </a:t>
            </a:r>
            <a:r>
              <a:rPr lang="es-ES" sz="2400" dirty="0" err="1"/>
              <a:t>ou</a:t>
            </a:r>
            <a:r>
              <a:rPr lang="es-ES" sz="2400" dirty="0"/>
              <a:t> </a:t>
            </a:r>
            <a:r>
              <a:rPr lang="es-ES" sz="2400" dirty="0" err="1"/>
              <a:t>ramiriense</a:t>
            </a:r>
            <a:r>
              <a:rPr lang="es-ES" sz="2400" dirty="0"/>
              <a:t>: </a:t>
            </a:r>
            <a:r>
              <a:rPr lang="es-ES" sz="2400" dirty="0" err="1"/>
              <a:t>séculos</a:t>
            </a:r>
            <a:r>
              <a:rPr lang="es-ES" sz="2400" dirty="0"/>
              <a:t> IX </a:t>
            </a:r>
            <a:r>
              <a:rPr lang="es-ES" sz="2400" dirty="0" err="1"/>
              <a:t>ao</a:t>
            </a:r>
            <a:r>
              <a:rPr lang="es-ES" sz="2400" dirty="0"/>
              <a:t> X</a:t>
            </a:r>
          </a:p>
          <a:p>
            <a:pPr>
              <a:defRPr/>
            </a:pPr>
            <a:r>
              <a:rPr lang="es-ES" sz="2400" dirty="0"/>
              <a:t>mozárabe: </a:t>
            </a:r>
            <a:r>
              <a:rPr lang="es-ES" sz="2400" dirty="0" err="1"/>
              <a:t>século</a:t>
            </a:r>
            <a:r>
              <a:rPr lang="es-ES" sz="2400" dirty="0"/>
              <a:t> X,XI</a:t>
            </a:r>
          </a:p>
          <a:p>
            <a:pPr eaLnBrk="1" hangingPunct="1">
              <a:lnSpc>
                <a:spcPct val="80000"/>
              </a:lnSpc>
              <a:defRPr/>
            </a:pPr>
            <a:endParaRPr lang="gl-ES" sz="2200" dirty="0">
              <a:latin typeface="Calibri" charset="0"/>
            </a:endParaRPr>
          </a:p>
        </p:txBody>
      </p:sp>
      <p:pic>
        <p:nvPicPr>
          <p:cNvPr id="24579" name="Imagen 1" descr="reinos-german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650" y="1577975"/>
            <a:ext cx="4276725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38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566738" y="476250"/>
            <a:ext cx="8135937" cy="623888"/>
          </a:xfrm>
          <a:solidFill>
            <a:srgbClr val="AFBAAA"/>
          </a:solidFill>
        </p:spPr>
        <p:txBody>
          <a:bodyPr/>
          <a:lstStyle/>
          <a:p>
            <a:pPr algn="l" eaLnBrk="1" hangingPunct="1"/>
            <a:r>
              <a:rPr lang="gl-ES" sz="2000" b="1">
                <a:latin typeface="Calibri" charset="0"/>
              </a:rPr>
              <a:t>O prerrománico na península ibérica:  arte visigoda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5347" y="1228534"/>
            <a:ext cx="4667250" cy="22161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gl-ES" sz="2200" dirty="0">
              <a:latin typeface="Calibri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gl-ES" sz="2200" dirty="0">
                <a:latin typeface="Calibri" charset="0"/>
              </a:rPr>
              <a:t> Os visigodos son un destes pobos bárbaros que se desprazaron por Europa e tras ser expulsados da </a:t>
            </a:r>
            <a:r>
              <a:rPr lang="gl-ES" sz="2200" dirty="0" smtClean="0">
                <a:latin typeface="Calibri" charset="0"/>
              </a:rPr>
              <a:t>Galia, polos francos, </a:t>
            </a:r>
            <a:r>
              <a:rPr lang="gl-ES" sz="2200" dirty="0">
                <a:latin typeface="Calibri" charset="0"/>
              </a:rPr>
              <a:t>aséntanse na península e establecen a súa capital en Toledo </a:t>
            </a:r>
          </a:p>
        </p:txBody>
      </p:sp>
      <p:pic>
        <p:nvPicPr>
          <p:cNvPr id="13317" name="Picture 5" descr="guerrerovisigodosiglovdut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557338"/>
            <a:ext cx="3106737" cy="426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5604" name="Picture 7" descr="carlomagno_imper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3784600"/>
            <a:ext cx="32385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131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1456</Words>
  <Application>Microsoft Macintosh PowerPoint</Application>
  <PresentationFormat>Presentación en pantalla (4:3)</PresentationFormat>
  <Paragraphs>184</Paragraphs>
  <Slides>48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0" baseType="lpstr">
      <vt:lpstr>Tema de Office</vt:lpstr>
      <vt:lpstr>Documento</vt:lpstr>
      <vt:lpstr>A ARTE PRERROMÁNICA  a arte visigoda a arte asturiana a arte mozárabe</vt:lpstr>
      <vt:lpstr>Presentación de PowerPoint</vt:lpstr>
      <vt:lpstr>Contexto histórico</vt:lpstr>
      <vt:lpstr>Presentación de PowerPoint</vt:lpstr>
      <vt:lpstr>Contexto histórico</vt:lpstr>
      <vt:lpstr>Presentación de PowerPoint</vt:lpstr>
      <vt:lpstr>Contexto histórico</vt:lpstr>
      <vt:lpstr>Contexto histórico</vt:lpstr>
      <vt:lpstr>O prerrománico na península ibérica:  arte visigoda</vt:lpstr>
      <vt:lpstr>O prerrománico na península ibérica:  arte visigoda</vt:lpstr>
      <vt:lpstr>  O prerrománico na península ibérica:  arte visigoda</vt:lpstr>
      <vt:lpstr>  O prerrománico na península ibérica:  arte visigoda</vt:lpstr>
      <vt:lpstr>  O prerrománico na península ibérica:  arte visigoda</vt:lpstr>
      <vt:lpstr>  O prerrománico na península ibérica:  arte visigoda</vt:lpstr>
      <vt:lpstr>Presentación de PowerPoint</vt:lpstr>
      <vt:lpstr>  O prerrománico na península ibérica:  arte visigoda</vt:lpstr>
      <vt:lpstr>  O prerrománico na península ibérica:  arte visigoda</vt:lpstr>
      <vt:lpstr>  O prerrománico na península ibérica:  arte visigoda</vt:lpstr>
      <vt:lpstr>Presentación de PowerPoint</vt:lpstr>
      <vt:lpstr>Presentación de PowerPoint</vt:lpstr>
      <vt:lpstr>Presentación de PowerPoint</vt:lpstr>
      <vt:lpstr>  O prerrománico na península ibérica:  arte visigoda</vt:lpstr>
      <vt:lpstr>Presentación de PowerPoint</vt:lpstr>
      <vt:lpstr>  O prerrománico na península ibérica:  arte visigoda</vt:lpstr>
      <vt:lpstr>  O prerrománico na península ibérica:  arte visigoda</vt:lpstr>
      <vt:lpstr>Presentación de PowerPoint</vt:lpstr>
      <vt:lpstr>Presentación de PowerPoint</vt:lpstr>
      <vt:lpstr>Presentación de PowerPoint</vt:lpstr>
      <vt:lpstr>OBRA: Santa Comba de Bande Identificación</vt:lpstr>
      <vt:lpstr>Arte visigoda. Santa Comba de Bande Análise formal</vt:lpstr>
      <vt:lpstr>Arte visigoda. Santa Comba de Bande Análise formal</vt:lpstr>
      <vt:lpstr>Arte visigoda. Santa Comba de Bande Análise formal</vt:lpstr>
      <vt:lpstr>Arte visigoda.Santa Comba de Bande Análise formal</vt:lpstr>
      <vt:lpstr>Arte visigoda.Santa Comba de Bande Análise formal</vt:lpstr>
      <vt:lpstr>Arte visigoda.Santa Comba de Bande Análise formal</vt:lpstr>
      <vt:lpstr>Arte visigoda.Santa Comba de Bande Análise formal</vt:lpstr>
      <vt:lpstr>Presentación de PowerPoint</vt:lpstr>
      <vt:lpstr>Arte visigoda.Santa Comba de Bande Análise formal</vt:lpstr>
      <vt:lpstr>Presentación de PowerPoint</vt:lpstr>
      <vt:lpstr>Arte visigoda.Santa Comba de Bande Análise formal</vt:lpstr>
      <vt:lpstr>Arte visigoda.San Pedro de la Nave Identificación</vt:lpstr>
      <vt:lpstr>Arte visigoda.San Pedro de la Nave Análise formal</vt:lpstr>
      <vt:lpstr>Arte visigoda.San Pedro de la Nave Análise formal</vt:lpstr>
      <vt:lpstr>Arte visigoda.San Pedro de la Nave Análise formal</vt:lpstr>
      <vt:lpstr>Arte visigoda.San Pedro de la Nave Análise formal</vt:lpstr>
      <vt:lpstr>Arte visigoda.San Pedro de la Nave Análise formal</vt:lpstr>
      <vt:lpstr>Presentación de PowerPoint</vt:lpstr>
      <vt:lpstr>Presentación de PowerPoint</vt:lpstr>
    </vt:vector>
  </TitlesOfParts>
  <Company>A nosa casa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ARTE PRERROMÁNICA  a arte visigoda a arte asturiana a arte mozárabe</dc:title>
  <dc:creator>Manuel Núñez Singala</dc:creator>
  <cp:lastModifiedBy>Manuel Núñez Singala</cp:lastModifiedBy>
  <cp:revision>2</cp:revision>
  <dcterms:created xsi:type="dcterms:W3CDTF">2018-11-17T15:24:12Z</dcterms:created>
  <dcterms:modified xsi:type="dcterms:W3CDTF">2019-11-06T16:27:39Z</dcterms:modified>
</cp:coreProperties>
</file>